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70" r:id="rId10"/>
    <p:sldId id="264" r:id="rId11"/>
    <p:sldId id="265" r:id="rId12"/>
    <p:sldId id="266" r:id="rId13"/>
    <p:sldId id="267" r:id="rId14"/>
    <p:sldId id="268" r:id="rId15"/>
    <p:sldId id="269" r:id="rId16"/>
    <p:sldId id="271" r:id="rId17"/>
    <p:sldId id="272" r:id="rId18"/>
    <p:sldId id="273" r:id="rId19"/>
    <p:sldId id="274" r:id="rId20"/>
    <p:sldId id="275" r:id="rId21"/>
    <p:sldId id="277" r:id="rId22"/>
    <p:sldId id="276" r:id="rId23"/>
    <p:sldId id="278" r:id="rId24"/>
    <p:sldId id="279" r:id="rId25"/>
    <p:sldId id="280" r:id="rId26"/>
    <p:sldId id="281" r:id="rId27"/>
    <p:sldId id="282" r:id="rId28"/>
    <p:sldId id="284" r:id="rId29"/>
    <p:sldId id="283" r:id="rId30"/>
    <p:sldId id="285" r:id="rId31"/>
    <p:sldId id="286" r:id="rId32"/>
    <p:sldId id="287" r:id="rId33"/>
    <p:sldId id="288" r:id="rId34"/>
    <p:sldId id="289" r:id="rId35"/>
    <p:sldId id="290" r:id="rId36"/>
    <p:sldId id="291" r:id="rId37"/>
    <p:sldId id="292" r:id="rId38"/>
    <p:sldId id="293"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05" d="100"/>
          <a:sy n="105" d="100"/>
        </p:scale>
        <p:origin x="138" y="222"/>
      </p:cViewPr>
      <p:guideLst>
        <p:guide orient="horz" pos="2160"/>
        <p:guide pos="3840"/>
      </p:guideLst>
    </p:cSldViewPr>
  </p:slideViewPr>
  <p:notesTextViewPr>
    <p:cViewPr>
      <p:scale>
        <a:sx n="1" d="1"/>
        <a:sy n="1" d="1"/>
      </p:scale>
      <p:origin x="0" y="0"/>
    </p:cViewPr>
  </p:notesTextViewPr>
  <p:sorterViewPr>
    <p:cViewPr>
      <p:scale>
        <a:sx n="100" d="100"/>
        <a:sy n="100" d="100"/>
      </p:scale>
      <p:origin x="0" y="-33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1/7/2018</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1/7/2018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1/7/2018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1/7/2018</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1/7/2018</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1/7/2018</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1/7/2018</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Tree>
    <p:extLst>
      <p:ext uri="{BB962C8B-B14F-4D97-AF65-F5344CB8AC3E}">
        <p14:creationId xmlns:p14="http://schemas.microsoft.com/office/powerpoint/2010/main" val="3950529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584775"/>
          </a:xfrm>
          <a:prstGeom prst="rect">
            <a:avLst/>
          </a:prstGeom>
          <a:noFill/>
        </p:spPr>
        <p:txBody>
          <a:bodyPr wrap="square" rtlCol="0">
            <a:spAutoFit/>
          </a:bodyPr>
          <a:lstStyle/>
          <a:p>
            <a:r>
              <a:rPr lang="en-GB" sz="3200" b="1" dirty="0"/>
              <a:t>1. Be upstanding in court</a:t>
            </a:r>
          </a:p>
        </p:txBody>
      </p:sp>
      <p:sp>
        <p:nvSpPr>
          <p:cNvPr id="4" name="TextBox 3">
            <a:extLst>
              <a:ext uri="{FF2B5EF4-FFF2-40B4-BE49-F238E27FC236}">
                <a16:creationId xmlns:a16="http://schemas.microsoft.com/office/drawing/2014/main" id="{39E13B49-AB45-4A35-BECD-B234EEAF71B6}"/>
              </a:ext>
            </a:extLst>
          </p:cNvPr>
          <p:cNvSpPr txBox="1"/>
          <p:nvPr/>
        </p:nvSpPr>
        <p:spPr>
          <a:xfrm>
            <a:off x="914400" y="2667000"/>
            <a:ext cx="5181600" cy="1261884"/>
          </a:xfrm>
          <a:prstGeom prst="rect">
            <a:avLst/>
          </a:prstGeom>
          <a:noFill/>
        </p:spPr>
        <p:txBody>
          <a:bodyPr wrap="square" rtlCol="0">
            <a:spAutoFit/>
          </a:bodyPr>
          <a:lstStyle/>
          <a:p>
            <a:pPr marL="285750" indent="-285750">
              <a:buFont typeface="Arial" panose="020B0604020202020204" pitchFamily="34" charset="0"/>
              <a:buChar char="•"/>
            </a:pPr>
            <a:r>
              <a:rPr lang="en-GB" sz="2400" b="1" dirty="0">
                <a:solidFill>
                  <a:srgbClr val="FFFF00"/>
                </a:solidFill>
              </a:rPr>
              <a:t>Objectivity and fairness</a:t>
            </a:r>
          </a:p>
          <a:p>
            <a:pPr marL="285750" indent="-285750">
              <a:buFont typeface="Arial" panose="020B0604020202020204" pitchFamily="34" charset="0"/>
              <a:buChar char="•"/>
            </a:pPr>
            <a:r>
              <a:rPr lang="en-GB" sz="2400" b="1" dirty="0">
                <a:solidFill>
                  <a:srgbClr val="FFFF00"/>
                </a:solidFill>
              </a:rPr>
              <a:t>Plead your cause</a:t>
            </a:r>
          </a:p>
          <a:p>
            <a:pPr marL="285750" indent="-285750">
              <a:buFont typeface="Arial" panose="020B0604020202020204" pitchFamily="34" charset="0"/>
              <a:buChar char="•"/>
            </a:pPr>
            <a:r>
              <a:rPr lang="en-GB" sz="2800" b="1" dirty="0">
                <a:solidFill>
                  <a:srgbClr val="FFFF00"/>
                </a:solidFill>
              </a:rPr>
              <a:t>God’s defence</a:t>
            </a:r>
          </a:p>
        </p:txBody>
      </p:sp>
    </p:spTree>
    <p:extLst>
      <p:ext uri="{BB962C8B-B14F-4D97-AF65-F5344CB8AC3E}">
        <p14:creationId xmlns:p14="http://schemas.microsoft.com/office/powerpoint/2010/main" val="424451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584775"/>
          </a:xfrm>
          <a:prstGeom prst="rect">
            <a:avLst/>
          </a:prstGeom>
          <a:noFill/>
        </p:spPr>
        <p:txBody>
          <a:bodyPr wrap="square" rtlCol="0">
            <a:spAutoFit/>
          </a:bodyPr>
          <a:lstStyle/>
          <a:p>
            <a:r>
              <a:rPr lang="en-GB" sz="3200" b="1" dirty="0"/>
              <a:t>1. Be upstanding in court</a:t>
            </a:r>
          </a:p>
        </p:txBody>
      </p:sp>
      <p:sp>
        <p:nvSpPr>
          <p:cNvPr id="4" name="TextBox 3">
            <a:extLst>
              <a:ext uri="{FF2B5EF4-FFF2-40B4-BE49-F238E27FC236}">
                <a16:creationId xmlns:a16="http://schemas.microsoft.com/office/drawing/2014/main" id="{39E13B49-AB45-4A35-BECD-B234EEAF71B6}"/>
              </a:ext>
            </a:extLst>
          </p:cNvPr>
          <p:cNvSpPr txBox="1"/>
          <p:nvPr/>
        </p:nvSpPr>
        <p:spPr>
          <a:xfrm>
            <a:off x="914400" y="2667000"/>
            <a:ext cx="5181600" cy="1631216"/>
          </a:xfrm>
          <a:prstGeom prst="rect">
            <a:avLst/>
          </a:prstGeom>
          <a:noFill/>
        </p:spPr>
        <p:txBody>
          <a:bodyPr wrap="square" rtlCol="0">
            <a:spAutoFit/>
          </a:bodyPr>
          <a:lstStyle/>
          <a:p>
            <a:pPr marL="285750" indent="-285750">
              <a:buFont typeface="Arial" panose="020B0604020202020204" pitchFamily="34" charset="0"/>
              <a:buChar char="•"/>
            </a:pPr>
            <a:r>
              <a:rPr lang="en-GB" sz="2400" b="1" dirty="0">
                <a:solidFill>
                  <a:srgbClr val="FFFF00"/>
                </a:solidFill>
              </a:rPr>
              <a:t>Objectivity and fairness</a:t>
            </a:r>
          </a:p>
          <a:p>
            <a:pPr marL="285750" indent="-285750">
              <a:buFont typeface="Arial" panose="020B0604020202020204" pitchFamily="34" charset="0"/>
              <a:buChar char="•"/>
            </a:pPr>
            <a:r>
              <a:rPr lang="en-GB" sz="2400" b="1" dirty="0">
                <a:solidFill>
                  <a:srgbClr val="FFFF00"/>
                </a:solidFill>
              </a:rPr>
              <a:t>Plead your cause</a:t>
            </a:r>
          </a:p>
          <a:p>
            <a:pPr marL="285750" indent="-285750">
              <a:buFont typeface="Arial" panose="020B0604020202020204" pitchFamily="34" charset="0"/>
              <a:buChar char="•"/>
            </a:pPr>
            <a:r>
              <a:rPr lang="en-GB" sz="2800" b="1" dirty="0">
                <a:solidFill>
                  <a:srgbClr val="FFFF00"/>
                </a:solidFill>
              </a:rPr>
              <a:t>God’s defence</a:t>
            </a:r>
          </a:p>
          <a:p>
            <a:pPr marL="742950" lvl="1" indent="-285750">
              <a:buFont typeface="Arial" panose="020B0604020202020204" pitchFamily="34" charset="0"/>
              <a:buChar char="•"/>
            </a:pPr>
            <a:r>
              <a:rPr lang="en-GB" sz="2400" b="1" dirty="0"/>
              <a:t>Redeemed from slavery</a:t>
            </a:r>
          </a:p>
        </p:txBody>
      </p:sp>
    </p:spTree>
    <p:extLst>
      <p:ext uri="{BB962C8B-B14F-4D97-AF65-F5344CB8AC3E}">
        <p14:creationId xmlns:p14="http://schemas.microsoft.com/office/powerpoint/2010/main" val="933238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584775"/>
          </a:xfrm>
          <a:prstGeom prst="rect">
            <a:avLst/>
          </a:prstGeom>
          <a:noFill/>
        </p:spPr>
        <p:txBody>
          <a:bodyPr wrap="square" rtlCol="0">
            <a:spAutoFit/>
          </a:bodyPr>
          <a:lstStyle/>
          <a:p>
            <a:r>
              <a:rPr lang="en-GB" sz="3200" b="1" dirty="0"/>
              <a:t>1. Be upstanding in court</a:t>
            </a:r>
          </a:p>
        </p:txBody>
      </p:sp>
      <p:sp>
        <p:nvSpPr>
          <p:cNvPr id="4" name="TextBox 3">
            <a:extLst>
              <a:ext uri="{FF2B5EF4-FFF2-40B4-BE49-F238E27FC236}">
                <a16:creationId xmlns:a16="http://schemas.microsoft.com/office/drawing/2014/main" id="{39E13B49-AB45-4A35-BECD-B234EEAF71B6}"/>
              </a:ext>
            </a:extLst>
          </p:cNvPr>
          <p:cNvSpPr txBox="1"/>
          <p:nvPr/>
        </p:nvSpPr>
        <p:spPr>
          <a:xfrm>
            <a:off x="914399" y="2667000"/>
            <a:ext cx="6629401" cy="2000548"/>
          </a:xfrm>
          <a:prstGeom prst="rect">
            <a:avLst/>
          </a:prstGeom>
          <a:noFill/>
        </p:spPr>
        <p:txBody>
          <a:bodyPr wrap="square" rtlCol="0">
            <a:spAutoFit/>
          </a:bodyPr>
          <a:lstStyle/>
          <a:p>
            <a:pPr marL="285750" indent="-285750">
              <a:buFont typeface="Arial" panose="020B0604020202020204" pitchFamily="34" charset="0"/>
              <a:buChar char="•"/>
            </a:pPr>
            <a:r>
              <a:rPr lang="en-GB" sz="2400" b="1" dirty="0">
                <a:solidFill>
                  <a:srgbClr val="FFFF00"/>
                </a:solidFill>
              </a:rPr>
              <a:t>Objectivity and fairness</a:t>
            </a:r>
          </a:p>
          <a:p>
            <a:pPr marL="285750" indent="-285750">
              <a:buFont typeface="Arial" panose="020B0604020202020204" pitchFamily="34" charset="0"/>
              <a:buChar char="•"/>
            </a:pPr>
            <a:r>
              <a:rPr lang="en-GB" sz="2400" b="1" dirty="0">
                <a:solidFill>
                  <a:srgbClr val="FFFF00"/>
                </a:solidFill>
              </a:rPr>
              <a:t>Plead your cause</a:t>
            </a:r>
          </a:p>
          <a:p>
            <a:pPr marL="285750" indent="-285750">
              <a:buFont typeface="Arial" panose="020B0604020202020204" pitchFamily="34" charset="0"/>
              <a:buChar char="•"/>
            </a:pPr>
            <a:r>
              <a:rPr lang="en-GB" sz="2800" b="1" dirty="0">
                <a:solidFill>
                  <a:srgbClr val="FFFF00"/>
                </a:solidFill>
              </a:rPr>
              <a:t>God’s defence</a:t>
            </a:r>
          </a:p>
          <a:p>
            <a:pPr marL="742950" lvl="1" indent="-285750">
              <a:buFont typeface="Arial" panose="020B0604020202020204" pitchFamily="34" charset="0"/>
              <a:buChar char="•"/>
            </a:pPr>
            <a:r>
              <a:rPr lang="en-GB" sz="2200" b="1" dirty="0"/>
              <a:t>Redeemed from slavery</a:t>
            </a:r>
          </a:p>
          <a:p>
            <a:pPr marL="742950" lvl="1" indent="-285750">
              <a:buFont typeface="Arial" panose="020B0604020202020204" pitchFamily="34" charset="0"/>
              <a:buChar char="•"/>
            </a:pPr>
            <a:r>
              <a:rPr lang="en-GB" sz="2400" b="1" dirty="0"/>
              <a:t>Provided capable leaders</a:t>
            </a:r>
          </a:p>
        </p:txBody>
      </p:sp>
    </p:spTree>
    <p:extLst>
      <p:ext uri="{BB962C8B-B14F-4D97-AF65-F5344CB8AC3E}">
        <p14:creationId xmlns:p14="http://schemas.microsoft.com/office/powerpoint/2010/main" val="916742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fade">
                                      <p:cBhvr>
                                        <p:cTn id="7" dur="1000"/>
                                        <p:tgtEl>
                                          <p:spTgt spid="4">
                                            <p:txEl>
                                              <p:pRg st="4" end="4"/>
                                            </p:txEl>
                                          </p:spTgt>
                                        </p:tgtEl>
                                      </p:cBhvr>
                                    </p:animEffect>
                                    <p:anim calcmode="lin" valueType="num">
                                      <p:cBhvr>
                                        <p:cTn id="8"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584775"/>
          </a:xfrm>
          <a:prstGeom prst="rect">
            <a:avLst/>
          </a:prstGeom>
          <a:noFill/>
        </p:spPr>
        <p:txBody>
          <a:bodyPr wrap="square" rtlCol="0">
            <a:spAutoFit/>
          </a:bodyPr>
          <a:lstStyle/>
          <a:p>
            <a:r>
              <a:rPr lang="en-GB" sz="3200" b="1" dirty="0"/>
              <a:t>1. Be upstanding in court</a:t>
            </a:r>
          </a:p>
        </p:txBody>
      </p:sp>
      <p:sp>
        <p:nvSpPr>
          <p:cNvPr id="4" name="TextBox 3">
            <a:extLst>
              <a:ext uri="{FF2B5EF4-FFF2-40B4-BE49-F238E27FC236}">
                <a16:creationId xmlns:a16="http://schemas.microsoft.com/office/drawing/2014/main" id="{39E13B49-AB45-4A35-BECD-B234EEAF71B6}"/>
              </a:ext>
            </a:extLst>
          </p:cNvPr>
          <p:cNvSpPr txBox="1"/>
          <p:nvPr/>
        </p:nvSpPr>
        <p:spPr>
          <a:xfrm>
            <a:off x="914399" y="2667000"/>
            <a:ext cx="6629401" cy="2369880"/>
          </a:xfrm>
          <a:prstGeom prst="rect">
            <a:avLst/>
          </a:prstGeom>
          <a:noFill/>
        </p:spPr>
        <p:txBody>
          <a:bodyPr wrap="square" rtlCol="0">
            <a:spAutoFit/>
          </a:bodyPr>
          <a:lstStyle/>
          <a:p>
            <a:pPr marL="285750" indent="-285750">
              <a:buFont typeface="Arial" panose="020B0604020202020204" pitchFamily="34" charset="0"/>
              <a:buChar char="•"/>
            </a:pPr>
            <a:r>
              <a:rPr lang="en-GB" sz="2400" b="1" dirty="0">
                <a:solidFill>
                  <a:srgbClr val="FFFF00"/>
                </a:solidFill>
              </a:rPr>
              <a:t>Objectivity and fairness</a:t>
            </a:r>
          </a:p>
          <a:p>
            <a:pPr marL="285750" indent="-285750">
              <a:buFont typeface="Arial" panose="020B0604020202020204" pitchFamily="34" charset="0"/>
              <a:buChar char="•"/>
            </a:pPr>
            <a:r>
              <a:rPr lang="en-GB" sz="2400" b="1" dirty="0">
                <a:solidFill>
                  <a:srgbClr val="FFFF00"/>
                </a:solidFill>
              </a:rPr>
              <a:t>Plead your cause</a:t>
            </a:r>
          </a:p>
          <a:p>
            <a:pPr marL="285750" indent="-285750">
              <a:buFont typeface="Arial" panose="020B0604020202020204" pitchFamily="34" charset="0"/>
              <a:buChar char="•"/>
            </a:pPr>
            <a:r>
              <a:rPr lang="en-GB" sz="2800" b="1" dirty="0">
                <a:solidFill>
                  <a:srgbClr val="FFFF00"/>
                </a:solidFill>
              </a:rPr>
              <a:t>God’s defence</a:t>
            </a:r>
          </a:p>
          <a:p>
            <a:pPr marL="742950" lvl="1" indent="-285750">
              <a:buFont typeface="Arial" panose="020B0604020202020204" pitchFamily="34" charset="0"/>
              <a:buChar char="•"/>
            </a:pPr>
            <a:r>
              <a:rPr lang="en-GB" sz="2200" b="1" dirty="0"/>
              <a:t>Redeemed from slavery</a:t>
            </a:r>
          </a:p>
          <a:p>
            <a:pPr marL="742950" lvl="1" indent="-285750">
              <a:buFont typeface="Arial" panose="020B0604020202020204" pitchFamily="34" charset="0"/>
              <a:buChar char="•"/>
            </a:pPr>
            <a:r>
              <a:rPr lang="en-GB" sz="2200" b="1" dirty="0"/>
              <a:t>Provided capable leaders</a:t>
            </a:r>
          </a:p>
          <a:p>
            <a:pPr marL="742950" lvl="1" indent="-285750">
              <a:buFont typeface="Arial" panose="020B0604020202020204" pitchFamily="34" charset="0"/>
              <a:buChar char="•"/>
            </a:pPr>
            <a:r>
              <a:rPr lang="en-GB" sz="2400" b="1" dirty="0"/>
              <a:t>Turned cursing into blessing</a:t>
            </a:r>
          </a:p>
        </p:txBody>
      </p:sp>
    </p:spTree>
    <p:extLst>
      <p:ext uri="{BB962C8B-B14F-4D97-AF65-F5344CB8AC3E}">
        <p14:creationId xmlns:p14="http://schemas.microsoft.com/office/powerpoint/2010/main" val="3949017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1000"/>
                                        <p:tgtEl>
                                          <p:spTgt spid="4">
                                            <p:txEl>
                                              <p:pRg st="5" end="5"/>
                                            </p:txEl>
                                          </p:spTgt>
                                        </p:tgtEl>
                                      </p:cBhvr>
                                    </p:animEffect>
                                    <p:anim calcmode="lin" valueType="num">
                                      <p:cBhvr>
                                        <p:cTn id="8"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584775"/>
          </a:xfrm>
          <a:prstGeom prst="rect">
            <a:avLst/>
          </a:prstGeom>
          <a:noFill/>
        </p:spPr>
        <p:txBody>
          <a:bodyPr wrap="square" rtlCol="0">
            <a:spAutoFit/>
          </a:bodyPr>
          <a:lstStyle/>
          <a:p>
            <a:r>
              <a:rPr lang="en-GB" sz="3200" b="1" dirty="0"/>
              <a:t>1. Be upstanding in court</a:t>
            </a:r>
          </a:p>
        </p:txBody>
      </p:sp>
      <p:sp>
        <p:nvSpPr>
          <p:cNvPr id="4" name="TextBox 3">
            <a:extLst>
              <a:ext uri="{FF2B5EF4-FFF2-40B4-BE49-F238E27FC236}">
                <a16:creationId xmlns:a16="http://schemas.microsoft.com/office/drawing/2014/main" id="{39E13B49-AB45-4A35-BECD-B234EEAF71B6}"/>
              </a:ext>
            </a:extLst>
          </p:cNvPr>
          <p:cNvSpPr txBox="1"/>
          <p:nvPr/>
        </p:nvSpPr>
        <p:spPr>
          <a:xfrm>
            <a:off x="914399" y="2667000"/>
            <a:ext cx="8048626" cy="2739211"/>
          </a:xfrm>
          <a:prstGeom prst="rect">
            <a:avLst/>
          </a:prstGeom>
          <a:noFill/>
        </p:spPr>
        <p:txBody>
          <a:bodyPr wrap="square" rtlCol="0">
            <a:spAutoFit/>
          </a:bodyPr>
          <a:lstStyle/>
          <a:p>
            <a:pPr marL="285750" indent="-285750">
              <a:buFont typeface="Arial" panose="020B0604020202020204" pitchFamily="34" charset="0"/>
              <a:buChar char="•"/>
            </a:pPr>
            <a:r>
              <a:rPr lang="en-GB" sz="2400" b="1" dirty="0">
                <a:solidFill>
                  <a:srgbClr val="FFFF00"/>
                </a:solidFill>
              </a:rPr>
              <a:t>Objectivity and fairness</a:t>
            </a:r>
          </a:p>
          <a:p>
            <a:pPr marL="285750" indent="-285750">
              <a:buFont typeface="Arial" panose="020B0604020202020204" pitchFamily="34" charset="0"/>
              <a:buChar char="•"/>
            </a:pPr>
            <a:r>
              <a:rPr lang="en-GB" sz="2400" b="1" dirty="0">
                <a:solidFill>
                  <a:srgbClr val="FFFF00"/>
                </a:solidFill>
              </a:rPr>
              <a:t>Plead your cause</a:t>
            </a:r>
          </a:p>
          <a:p>
            <a:pPr marL="285750" indent="-285750">
              <a:buFont typeface="Arial" panose="020B0604020202020204" pitchFamily="34" charset="0"/>
              <a:buChar char="•"/>
            </a:pPr>
            <a:r>
              <a:rPr lang="en-GB" sz="2800" b="1" dirty="0">
                <a:solidFill>
                  <a:srgbClr val="FFFF00"/>
                </a:solidFill>
              </a:rPr>
              <a:t>God’s defence</a:t>
            </a:r>
          </a:p>
          <a:p>
            <a:pPr marL="742950" lvl="1" indent="-285750">
              <a:buFont typeface="Arial" panose="020B0604020202020204" pitchFamily="34" charset="0"/>
              <a:buChar char="•"/>
            </a:pPr>
            <a:r>
              <a:rPr lang="en-GB" sz="2200" b="1" dirty="0"/>
              <a:t>Redeemed from slavery</a:t>
            </a:r>
          </a:p>
          <a:p>
            <a:pPr marL="742950" lvl="1" indent="-285750">
              <a:buFont typeface="Arial" panose="020B0604020202020204" pitchFamily="34" charset="0"/>
              <a:buChar char="•"/>
            </a:pPr>
            <a:r>
              <a:rPr lang="en-GB" sz="2200" b="1" dirty="0"/>
              <a:t>Provided capable leaders</a:t>
            </a:r>
          </a:p>
          <a:p>
            <a:pPr marL="742950" lvl="1" indent="-285750">
              <a:buFont typeface="Arial" panose="020B0604020202020204" pitchFamily="34" charset="0"/>
              <a:buChar char="•"/>
            </a:pPr>
            <a:r>
              <a:rPr lang="en-GB" sz="2200" b="1" dirty="0"/>
              <a:t>Turned cursing into blessing</a:t>
            </a:r>
          </a:p>
          <a:p>
            <a:pPr marL="742950" lvl="1" indent="-285750">
              <a:buFont typeface="Arial" panose="020B0604020202020204" pitchFamily="34" charset="0"/>
              <a:buChar char="•"/>
            </a:pPr>
            <a:r>
              <a:rPr lang="en-GB" sz="2400" b="1" dirty="0"/>
              <a:t>Miraculously entrance to Promised Land</a:t>
            </a:r>
          </a:p>
        </p:txBody>
      </p:sp>
    </p:spTree>
    <p:extLst>
      <p:ext uri="{BB962C8B-B14F-4D97-AF65-F5344CB8AC3E}">
        <p14:creationId xmlns:p14="http://schemas.microsoft.com/office/powerpoint/2010/main" val="999258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fade">
                                      <p:cBhvr>
                                        <p:cTn id="12" dur="1000"/>
                                        <p:tgtEl>
                                          <p:spTgt spid="4">
                                            <p:txEl>
                                              <p:pRg st="6" end="6"/>
                                            </p:txEl>
                                          </p:spTgt>
                                        </p:tgtEl>
                                      </p:cBhvr>
                                    </p:animEffect>
                                    <p:anim calcmode="lin" valueType="num">
                                      <p:cBhvr>
                                        <p:cTn id="13"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6" end="6"/>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animEffect transition="in" filter="fade">
                                      <p:cBhvr>
                                        <p:cTn id="17" dur="1000"/>
                                        <p:tgtEl>
                                          <p:spTgt spid="4">
                                            <p:txEl>
                                              <p:pRg st="6" end="6"/>
                                            </p:txEl>
                                          </p:spTgt>
                                        </p:tgtEl>
                                      </p:cBhvr>
                                    </p:animEffect>
                                    <p:anim calcmode="lin" valueType="num">
                                      <p:cBhvr>
                                        <p:cTn id="18"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6" end="6"/>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1000"/>
                                        <p:tgtEl>
                                          <p:spTgt spid="4">
                                            <p:txEl>
                                              <p:pRg st="6" end="6"/>
                                            </p:txEl>
                                          </p:spTgt>
                                        </p:tgtEl>
                                      </p:cBhvr>
                                    </p:animEffect>
                                    <p:anim calcmode="lin" valueType="num">
                                      <p:cBhvr>
                                        <p:cTn id="23"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24"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015663"/>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3200" b="1" dirty="0"/>
              <a:t>Israel’s self-justifying reaction</a:t>
            </a:r>
          </a:p>
        </p:txBody>
      </p:sp>
    </p:spTree>
    <p:extLst>
      <p:ext uri="{BB962C8B-B14F-4D97-AF65-F5344CB8AC3E}">
        <p14:creationId xmlns:p14="http://schemas.microsoft.com/office/powerpoint/2010/main" val="3686370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randombar(horizontal)">
                                      <p:cBhvr>
                                        <p:cTn id="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015663"/>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3200" b="1" dirty="0"/>
              <a:t>Israel’s self-justifying reaction</a:t>
            </a:r>
          </a:p>
        </p:txBody>
      </p:sp>
      <p:sp>
        <p:nvSpPr>
          <p:cNvPr id="4" name="TextBox 3">
            <a:extLst>
              <a:ext uri="{FF2B5EF4-FFF2-40B4-BE49-F238E27FC236}">
                <a16:creationId xmlns:a16="http://schemas.microsoft.com/office/drawing/2014/main" id="{FE58BDC5-AA0F-4EF6-9597-13457B280A45}"/>
              </a:ext>
            </a:extLst>
          </p:cNvPr>
          <p:cNvSpPr txBox="1"/>
          <p:nvPr/>
        </p:nvSpPr>
        <p:spPr>
          <a:xfrm>
            <a:off x="1010193" y="3100251"/>
            <a:ext cx="6533607" cy="461665"/>
          </a:xfrm>
          <a:prstGeom prst="rect">
            <a:avLst/>
          </a:prstGeom>
          <a:noFill/>
        </p:spPr>
        <p:txBody>
          <a:bodyPr wrap="square" rtlCol="0">
            <a:spAutoFit/>
          </a:bodyPr>
          <a:lstStyle/>
          <a:p>
            <a:pPr marL="285750" indent="-285750">
              <a:buFont typeface="Arial" panose="020B0604020202020204" pitchFamily="34" charset="0"/>
              <a:buChar char="•"/>
            </a:pPr>
            <a:r>
              <a:rPr lang="en-GB" sz="2400" b="1" dirty="0">
                <a:solidFill>
                  <a:srgbClr val="FFFF00"/>
                </a:solidFill>
              </a:rPr>
              <a:t>Questions reveal wrong attitude </a:t>
            </a:r>
          </a:p>
        </p:txBody>
      </p:sp>
    </p:spTree>
    <p:extLst>
      <p:ext uri="{BB962C8B-B14F-4D97-AF65-F5344CB8AC3E}">
        <p14:creationId xmlns:p14="http://schemas.microsoft.com/office/powerpoint/2010/main" val="2205155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015663"/>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3200" b="1" dirty="0"/>
              <a:t>Israel’s self-justifying reaction</a:t>
            </a:r>
          </a:p>
        </p:txBody>
      </p:sp>
      <p:sp>
        <p:nvSpPr>
          <p:cNvPr id="4" name="TextBox 3">
            <a:extLst>
              <a:ext uri="{FF2B5EF4-FFF2-40B4-BE49-F238E27FC236}">
                <a16:creationId xmlns:a16="http://schemas.microsoft.com/office/drawing/2014/main" id="{FE58BDC5-AA0F-4EF6-9597-13457B280A45}"/>
              </a:ext>
            </a:extLst>
          </p:cNvPr>
          <p:cNvSpPr txBox="1"/>
          <p:nvPr/>
        </p:nvSpPr>
        <p:spPr>
          <a:xfrm>
            <a:off x="1010193" y="3100251"/>
            <a:ext cx="6533607" cy="830997"/>
          </a:xfrm>
          <a:prstGeom prst="rect">
            <a:avLst/>
          </a:prstGeom>
          <a:noFill/>
        </p:spPr>
        <p:txBody>
          <a:bodyPr wrap="square" rtlCol="0">
            <a:spAutoFit/>
          </a:bodyPr>
          <a:lstStyle/>
          <a:p>
            <a:pPr marL="285750" indent="-285750">
              <a:buFont typeface="Arial" panose="020B0604020202020204" pitchFamily="34" charset="0"/>
              <a:buChar char="•"/>
            </a:pPr>
            <a:r>
              <a:rPr lang="en-GB" sz="2400" b="1" dirty="0">
                <a:solidFill>
                  <a:srgbClr val="FFFF00"/>
                </a:solidFill>
              </a:rPr>
              <a:t>Questions reveal wrong attitude</a:t>
            </a:r>
          </a:p>
          <a:p>
            <a:pPr marL="285750" indent="-285750">
              <a:buFont typeface="Arial" panose="020B0604020202020204" pitchFamily="34" charset="0"/>
              <a:buChar char="•"/>
            </a:pPr>
            <a:r>
              <a:rPr lang="en-GB" sz="2400" b="1" dirty="0">
                <a:solidFill>
                  <a:srgbClr val="FFFF00"/>
                </a:solidFill>
              </a:rPr>
              <a:t>No real relationship </a:t>
            </a:r>
          </a:p>
        </p:txBody>
      </p:sp>
    </p:spTree>
    <p:extLst>
      <p:ext uri="{BB962C8B-B14F-4D97-AF65-F5344CB8AC3E}">
        <p14:creationId xmlns:p14="http://schemas.microsoft.com/office/powerpoint/2010/main" val="2377364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015663"/>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3200" b="1" dirty="0"/>
              <a:t>Israel’s self-justifying reaction</a:t>
            </a:r>
          </a:p>
        </p:txBody>
      </p:sp>
      <p:sp>
        <p:nvSpPr>
          <p:cNvPr id="4" name="TextBox 3">
            <a:extLst>
              <a:ext uri="{FF2B5EF4-FFF2-40B4-BE49-F238E27FC236}">
                <a16:creationId xmlns:a16="http://schemas.microsoft.com/office/drawing/2014/main" id="{FE58BDC5-AA0F-4EF6-9597-13457B280A45}"/>
              </a:ext>
            </a:extLst>
          </p:cNvPr>
          <p:cNvSpPr txBox="1"/>
          <p:nvPr/>
        </p:nvSpPr>
        <p:spPr>
          <a:xfrm>
            <a:off x="1010193" y="3100251"/>
            <a:ext cx="6533607" cy="1200329"/>
          </a:xfrm>
          <a:prstGeom prst="rect">
            <a:avLst/>
          </a:prstGeom>
          <a:noFill/>
        </p:spPr>
        <p:txBody>
          <a:bodyPr wrap="square" rtlCol="0">
            <a:spAutoFit/>
          </a:bodyPr>
          <a:lstStyle/>
          <a:p>
            <a:pPr marL="285750" indent="-285750">
              <a:buFont typeface="Arial" panose="020B0604020202020204" pitchFamily="34" charset="0"/>
              <a:buChar char="•"/>
            </a:pPr>
            <a:r>
              <a:rPr lang="en-GB" sz="2400" b="1" dirty="0">
                <a:solidFill>
                  <a:srgbClr val="FFFF00"/>
                </a:solidFill>
              </a:rPr>
              <a:t>Questions reveal wrong attitude</a:t>
            </a:r>
          </a:p>
          <a:p>
            <a:pPr marL="285750" indent="-285750">
              <a:buFont typeface="Arial" panose="020B0604020202020204" pitchFamily="34" charset="0"/>
              <a:buChar char="•"/>
            </a:pPr>
            <a:r>
              <a:rPr lang="en-GB" sz="2400" b="1" dirty="0">
                <a:solidFill>
                  <a:srgbClr val="FFFF00"/>
                </a:solidFill>
              </a:rPr>
              <a:t>No real relationship</a:t>
            </a:r>
          </a:p>
          <a:p>
            <a:pPr marL="285750" indent="-285750">
              <a:buFont typeface="Arial" panose="020B0604020202020204" pitchFamily="34" charset="0"/>
              <a:buChar char="•"/>
            </a:pPr>
            <a:r>
              <a:rPr lang="en-GB" sz="2400" b="1" dirty="0">
                <a:solidFill>
                  <a:srgbClr val="FFFF00"/>
                </a:solidFill>
              </a:rPr>
              <a:t>Language of manipulation </a:t>
            </a:r>
          </a:p>
        </p:txBody>
      </p:sp>
    </p:spTree>
    <p:extLst>
      <p:ext uri="{BB962C8B-B14F-4D97-AF65-F5344CB8AC3E}">
        <p14:creationId xmlns:p14="http://schemas.microsoft.com/office/powerpoint/2010/main" val="990666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015663"/>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3200" b="1" dirty="0"/>
              <a:t>Israel’s self-justifying reaction</a:t>
            </a:r>
          </a:p>
        </p:txBody>
      </p:sp>
      <p:sp>
        <p:nvSpPr>
          <p:cNvPr id="4" name="TextBox 3">
            <a:extLst>
              <a:ext uri="{FF2B5EF4-FFF2-40B4-BE49-F238E27FC236}">
                <a16:creationId xmlns:a16="http://schemas.microsoft.com/office/drawing/2014/main" id="{FE58BDC5-AA0F-4EF6-9597-13457B280A45}"/>
              </a:ext>
            </a:extLst>
          </p:cNvPr>
          <p:cNvSpPr txBox="1"/>
          <p:nvPr/>
        </p:nvSpPr>
        <p:spPr>
          <a:xfrm>
            <a:off x="1010193" y="3100251"/>
            <a:ext cx="6533607" cy="1569660"/>
          </a:xfrm>
          <a:prstGeom prst="rect">
            <a:avLst/>
          </a:prstGeom>
          <a:noFill/>
        </p:spPr>
        <p:txBody>
          <a:bodyPr wrap="square" rtlCol="0">
            <a:spAutoFit/>
          </a:bodyPr>
          <a:lstStyle/>
          <a:p>
            <a:pPr marL="285750" indent="-285750">
              <a:buFont typeface="Arial" panose="020B0604020202020204" pitchFamily="34" charset="0"/>
              <a:buChar char="•"/>
            </a:pPr>
            <a:r>
              <a:rPr lang="en-GB" sz="2400" b="1" dirty="0">
                <a:solidFill>
                  <a:srgbClr val="FFFF00"/>
                </a:solidFill>
              </a:rPr>
              <a:t>Questions reveal wrong attitude</a:t>
            </a:r>
          </a:p>
          <a:p>
            <a:pPr marL="285750" indent="-285750">
              <a:buFont typeface="Arial" panose="020B0604020202020204" pitchFamily="34" charset="0"/>
              <a:buChar char="•"/>
            </a:pPr>
            <a:r>
              <a:rPr lang="en-GB" sz="2400" b="1" dirty="0">
                <a:solidFill>
                  <a:srgbClr val="FFFF00"/>
                </a:solidFill>
              </a:rPr>
              <a:t>No real relationship</a:t>
            </a:r>
          </a:p>
          <a:p>
            <a:pPr marL="285750" indent="-285750">
              <a:buFont typeface="Arial" panose="020B0604020202020204" pitchFamily="34" charset="0"/>
              <a:buChar char="•"/>
            </a:pPr>
            <a:r>
              <a:rPr lang="en-GB" sz="2400" b="1" dirty="0">
                <a:solidFill>
                  <a:srgbClr val="FFFF00"/>
                </a:solidFill>
              </a:rPr>
              <a:t>Language of manipulation </a:t>
            </a:r>
          </a:p>
          <a:p>
            <a:pPr marL="285750" indent="-285750">
              <a:buFont typeface="Arial" panose="020B0604020202020204" pitchFamily="34" charset="0"/>
              <a:buChar char="•"/>
            </a:pPr>
            <a:r>
              <a:rPr lang="en-GB" sz="2400" b="1" dirty="0">
                <a:solidFill>
                  <a:srgbClr val="FFFF00"/>
                </a:solidFill>
              </a:rPr>
              <a:t>Distorted view of God</a:t>
            </a:r>
          </a:p>
        </p:txBody>
      </p:sp>
    </p:spTree>
    <p:extLst>
      <p:ext uri="{BB962C8B-B14F-4D97-AF65-F5344CB8AC3E}">
        <p14:creationId xmlns:p14="http://schemas.microsoft.com/office/powerpoint/2010/main" val="1540170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4" name="TextBox 3">
            <a:extLst>
              <a:ext uri="{FF2B5EF4-FFF2-40B4-BE49-F238E27FC236}">
                <a16:creationId xmlns:a16="http://schemas.microsoft.com/office/drawing/2014/main" id="{CAF73F2E-E319-4F47-85F6-93B4EBA29E3B}"/>
              </a:ext>
            </a:extLst>
          </p:cNvPr>
          <p:cNvSpPr txBox="1"/>
          <p:nvPr/>
        </p:nvSpPr>
        <p:spPr>
          <a:xfrm>
            <a:off x="1027611" y="1254034"/>
            <a:ext cx="6514012" cy="523220"/>
          </a:xfrm>
          <a:prstGeom prst="rect">
            <a:avLst/>
          </a:prstGeom>
          <a:noFill/>
        </p:spPr>
        <p:txBody>
          <a:bodyPr wrap="square" rtlCol="0">
            <a:spAutoFit/>
          </a:bodyPr>
          <a:lstStyle/>
          <a:p>
            <a:r>
              <a:rPr lang="en-GB" sz="2800" b="1" dirty="0"/>
              <a:t>2017 roller-coaster – behind us</a:t>
            </a:r>
          </a:p>
        </p:txBody>
      </p:sp>
    </p:spTree>
    <p:extLst>
      <p:ext uri="{BB962C8B-B14F-4D97-AF65-F5344CB8AC3E}">
        <p14:creationId xmlns:p14="http://schemas.microsoft.com/office/powerpoint/2010/main" val="55031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Tree>
    <p:extLst>
      <p:ext uri="{BB962C8B-B14F-4D97-AF65-F5344CB8AC3E}">
        <p14:creationId xmlns:p14="http://schemas.microsoft.com/office/powerpoint/2010/main" val="1414259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p:cTn id="7"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0" y="3591612"/>
            <a:ext cx="10848769" cy="1692771"/>
          </a:xfrm>
          <a:prstGeom prst="rect">
            <a:avLst/>
          </a:prstGeom>
          <a:noFill/>
        </p:spPr>
        <p:txBody>
          <a:bodyPr wrap="square" rtlCol="0">
            <a:spAutoFit/>
          </a:bodyPr>
          <a:lstStyle/>
          <a:p>
            <a:r>
              <a:rPr lang="en-GB" sz="2400" b="1" dirty="0">
                <a:solidFill>
                  <a:srgbClr val="FFFF00"/>
                </a:solidFill>
              </a:rPr>
              <a:t>Micah’s reference to Deut. 10:12-13</a:t>
            </a:r>
          </a:p>
          <a:p>
            <a:r>
              <a:rPr lang="en-GB" sz="2000" b="1" i="1" dirty="0">
                <a:ln>
                  <a:solidFill>
                    <a:srgbClr val="FF0000"/>
                  </a:solidFill>
                </a:ln>
                <a:solidFill>
                  <a:srgbClr val="FFFF00"/>
                </a:solidFill>
              </a:rPr>
              <a:t>And now, Israel, what does the </a:t>
            </a:r>
            <a:r>
              <a:rPr lang="en-GB" sz="2000" b="1" i="1" cap="small" dirty="0">
                <a:ln>
                  <a:solidFill>
                    <a:srgbClr val="FF0000"/>
                  </a:solidFill>
                </a:ln>
                <a:solidFill>
                  <a:srgbClr val="FFFF00"/>
                </a:solidFill>
              </a:rPr>
              <a:t>Lord</a:t>
            </a:r>
            <a:r>
              <a:rPr lang="en-GB" sz="2000" b="1" i="1" dirty="0">
                <a:ln>
                  <a:solidFill>
                    <a:srgbClr val="FF0000"/>
                  </a:solidFill>
                </a:ln>
                <a:solidFill>
                  <a:srgbClr val="FFFF00"/>
                </a:solidFill>
              </a:rPr>
              <a:t> your God ask of you but to fear the </a:t>
            </a:r>
            <a:r>
              <a:rPr lang="en-GB" sz="2000" b="1" i="1" cap="small" dirty="0">
                <a:ln>
                  <a:solidFill>
                    <a:srgbClr val="FF0000"/>
                  </a:solidFill>
                </a:ln>
                <a:solidFill>
                  <a:srgbClr val="FFFF00"/>
                </a:solidFill>
              </a:rPr>
              <a:t>Lord</a:t>
            </a:r>
            <a:r>
              <a:rPr lang="en-GB" sz="2000" b="1" i="1" dirty="0">
                <a:ln>
                  <a:solidFill>
                    <a:srgbClr val="FF0000"/>
                  </a:solidFill>
                </a:ln>
                <a:solidFill>
                  <a:srgbClr val="FFFF00"/>
                </a:solidFill>
              </a:rPr>
              <a:t> your God, to walk in obedience to him, to love him, to serve the </a:t>
            </a:r>
            <a:r>
              <a:rPr lang="en-GB" sz="2000" b="1" i="1" cap="small" dirty="0">
                <a:ln>
                  <a:solidFill>
                    <a:srgbClr val="FF0000"/>
                  </a:solidFill>
                </a:ln>
                <a:solidFill>
                  <a:srgbClr val="FFFF00"/>
                </a:solidFill>
              </a:rPr>
              <a:t>Lord</a:t>
            </a:r>
            <a:r>
              <a:rPr lang="en-GB" sz="2000" b="1" i="1" dirty="0">
                <a:ln>
                  <a:solidFill>
                    <a:srgbClr val="FF0000"/>
                  </a:solidFill>
                </a:ln>
                <a:solidFill>
                  <a:srgbClr val="FFFF00"/>
                </a:solidFill>
              </a:rPr>
              <a:t> your God with all your heart and with all your soul, and to observe the </a:t>
            </a:r>
            <a:r>
              <a:rPr lang="en-GB" sz="2000" b="1" i="1" cap="small" dirty="0">
                <a:ln>
                  <a:solidFill>
                    <a:srgbClr val="FF0000"/>
                  </a:solidFill>
                </a:ln>
                <a:solidFill>
                  <a:srgbClr val="FFFF00"/>
                </a:solidFill>
              </a:rPr>
              <a:t>Lord</a:t>
            </a:r>
            <a:r>
              <a:rPr lang="en-GB" sz="2000" b="1" i="1" dirty="0">
                <a:ln>
                  <a:solidFill>
                    <a:srgbClr val="FF0000"/>
                  </a:solidFill>
                </a:ln>
                <a:solidFill>
                  <a:srgbClr val="FFFF00"/>
                </a:solidFill>
              </a:rPr>
              <a:t>’s commands and decrees that I am giving you today for your own good?</a:t>
            </a:r>
          </a:p>
        </p:txBody>
      </p:sp>
    </p:spTree>
    <p:extLst>
      <p:ext uri="{BB962C8B-B14F-4D97-AF65-F5344CB8AC3E}">
        <p14:creationId xmlns:p14="http://schemas.microsoft.com/office/powerpoint/2010/main" val="336636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a:t>
            </a:r>
            <a:r>
              <a:rPr lang="en-GB" sz="2000" b="1" i="1" u="sng" dirty="0">
                <a:ln>
                  <a:solidFill>
                    <a:srgbClr val="FF0000"/>
                  </a:solidFill>
                </a:ln>
                <a:solidFill>
                  <a:srgbClr val="FFFF00"/>
                </a:solidFill>
              </a:rPr>
              <a:t>To act justly</a:t>
            </a:r>
            <a:r>
              <a:rPr lang="en-GB" sz="2000" b="1" i="1" dirty="0">
                <a:ln>
                  <a:solidFill>
                    <a:srgbClr val="FF0000"/>
                  </a:solidFill>
                </a:ln>
                <a:solidFill>
                  <a:srgbClr val="FFFF00"/>
                </a:solidFill>
              </a:rPr>
              <a:t>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1" y="3591612"/>
            <a:ext cx="7952285" cy="523220"/>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To act justly (“to do justice”)</a:t>
            </a:r>
          </a:p>
        </p:txBody>
      </p:sp>
    </p:spTree>
    <p:extLst>
      <p:ext uri="{BB962C8B-B14F-4D97-AF65-F5344CB8AC3E}">
        <p14:creationId xmlns:p14="http://schemas.microsoft.com/office/powerpoint/2010/main" val="1983389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randombar(horizont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a:t>
            </a:r>
            <a:r>
              <a:rPr lang="en-GB" sz="2000" b="1" i="1" u="sng" dirty="0">
                <a:ln>
                  <a:solidFill>
                    <a:srgbClr val="FF0000"/>
                  </a:solidFill>
                </a:ln>
                <a:solidFill>
                  <a:srgbClr val="FFFF00"/>
                </a:solidFill>
              </a:rPr>
              <a:t>To act justly</a:t>
            </a:r>
            <a:r>
              <a:rPr lang="en-GB" sz="2000" b="1" i="1" dirty="0">
                <a:ln>
                  <a:solidFill>
                    <a:srgbClr val="FF0000"/>
                  </a:solidFill>
                </a:ln>
                <a:solidFill>
                  <a:srgbClr val="FFFF00"/>
                </a:solidFill>
              </a:rPr>
              <a:t>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1" y="3591612"/>
            <a:ext cx="10145009" cy="2062103"/>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To act justly (“to do justice”)</a:t>
            </a:r>
          </a:p>
          <a:p>
            <a:pPr marL="285750" indent="-285750">
              <a:buFont typeface="Arial" panose="020B0604020202020204" pitchFamily="34" charset="0"/>
              <a:buChar char="•"/>
            </a:pPr>
            <a:r>
              <a:rPr lang="en-GB" sz="2800" b="1" dirty="0">
                <a:solidFill>
                  <a:srgbClr val="FFFF00"/>
                </a:solidFill>
              </a:rPr>
              <a:t>NT equivalent: </a:t>
            </a:r>
            <a:r>
              <a:rPr lang="en-GB" sz="2800" b="1" i="1" dirty="0">
                <a:ln>
                  <a:solidFill>
                    <a:srgbClr val="FF0000"/>
                  </a:solidFill>
                </a:ln>
                <a:solidFill>
                  <a:srgbClr val="FFFF00"/>
                </a:solidFill>
              </a:rPr>
              <a:t>“</a:t>
            </a:r>
            <a:r>
              <a:rPr lang="en-GB" sz="2800" b="1" dirty="0">
                <a:ln>
                  <a:solidFill>
                    <a:srgbClr val="FF0000"/>
                  </a:solidFill>
                </a:ln>
                <a:solidFill>
                  <a:srgbClr val="FFFF00"/>
                </a:solidFill>
              </a:rPr>
              <a:t>…</a:t>
            </a:r>
            <a:r>
              <a:rPr lang="en-GB" sz="2400" b="1" i="1" dirty="0">
                <a:ln>
                  <a:solidFill>
                    <a:srgbClr val="FF0000"/>
                  </a:solidFill>
                </a:ln>
                <a:solidFill>
                  <a:srgbClr val="FFFF00"/>
                </a:solidFill>
              </a:rPr>
              <a:t>so that you may become blameless and pure, ‘children of God without fault in a warped and crooked generation.’ Then you will shine among them like stars in the sky as you hold firmly to the word of life” </a:t>
            </a:r>
            <a:r>
              <a:rPr lang="en-GB" sz="2400" b="1" dirty="0">
                <a:ln>
                  <a:solidFill>
                    <a:srgbClr val="FF0000"/>
                  </a:solidFill>
                </a:ln>
                <a:solidFill>
                  <a:srgbClr val="FFFF00"/>
                </a:solidFill>
              </a:rPr>
              <a:t>(Phil 2:15-16).</a:t>
            </a:r>
            <a:endParaRPr lang="en-GB" sz="2400" b="1" i="1" dirty="0">
              <a:ln>
                <a:solidFill>
                  <a:srgbClr val="FF0000"/>
                </a:solidFill>
              </a:ln>
              <a:solidFill>
                <a:srgbClr val="FFFF00"/>
              </a:solidFill>
            </a:endParaRPr>
          </a:p>
        </p:txBody>
      </p:sp>
    </p:spTree>
    <p:extLst>
      <p:ext uri="{BB962C8B-B14F-4D97-AF65-F5344CB8AC3E}">
        <p14:creationId xmlns:p14="http://schemas.microsoft.com/office/powerpoint/2010/main" val="98233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a:t>
            </a:r>
            <a:r>
              <a:rPr lang="en-GB" sz="2000" b="1" i="1" u="sng" dirty="0">
                <a:ln>
                  <a:solidFill>
                    <a:srgbClr val="FF0000"/>
                  </a:solidFill>
                </a:ln>
                <a:solidFill>
                  <a:srgbClr val="FFFF00"/>
                </a:solidFill>
              </a:rPr>
              <a:t>to love mercy</a:t>
            </a:r>
            <a:r>
              <a:rPr lang="en-GB" sz="2000" b="1" i="1" dirty="0">
                <a:ln>
                  <a:solidFill>
                    <a:srgbClr val="FF0000"/>
                  </a:solidFill>
                </a:ln>
                <a:solidFill>
                  <a:srgbClr val="FFFF00"/>
                </a:solidFill>
              </a:rPr>
              <a:t>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1" y="3591612"/>
            <a:ext cx="10848769" cy="954107"/>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To act justly (“to do justice”)</a:t>
            </a:r>
          </a:p>
          <a:p>
            <a:pPr marL="285750" indent="-285750">
              <a:buFont typeface="Arial" panose="020B0604020202020204" pitchFamily="34" charset="0"/>
              <a:buChar char="•"/>
            </a:pPr>
            <a:r>
              <a:rPr lang="en-GB" sz="2800" b="1" dirty="0">
                <a:solidFill>
                  <a:srgbClr val="FFFF00"/>
                </a:solidFill>
              </a:rPr>
              <a:t>To love mercy (</a:t>
            </a:r>
            <a:r>
              <a:rPr lang="en-GB" sz="2800" b="1" i="1" dirty="0">
                <a:solidFill>
                  <a:srgbClr val="FFFF00"/>
                </a:solidFill>
              </a:rPr>
              <a:t>‘Hesed’ = lovingkindness – covenant mercy</a:t>
            </a:r>
            <a:r>
              <a:rPr lang="en-GB" sz="2800" b="1" dirty="0">
                <a:solidFill>
                  <a:srgbClr val="FFFF00"/>
                </a:solidFill>
              </a:rPr>
              <a:t>)</a:t>
            </a:r>
          </a:p>
        </p:txBody>
      </p:sp>
    </p:spTree>
    <p:extLst>
      <p:ext uri="{BB962C8B-B14F-4D97-AF65-F5344CB8AC3E}">
        <p14:creationId xmlns:p14="http://schemas.microsoft.com/office/powerpoint/2010/main" val="551924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randombar(horizontal)">
                                      <p:cBhvr>
                                        <p:cTn id="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a:t>
            </a:r>
            <a:r>
              <a:rPr lang="en-GB" sz="2000" b="1" i="1" u="sng" dirty="0">
                <a:ln>
                  <a:solidFill>
                    <a:srgbClr val="FF0000"/>
                  </a:solidFill>
                </a:ln>
                <a:solidFill>
                  <a:srgbClr val="FFFF00"/>
                </a:solidFill>
              </a:rPr>
              <a:t>to love mercy</a:t>
            </a:r>
            <a:r>
              <a:rPr lang="en-GB" sz="2000" b="1" i="1" dirty="0">
                <a:ln>
                  <a:solidFill>
                    <a:srgbClr val="FF0000"/>
                  </a:solidFill>
                </a:ln>
                <a:solidFill>
                  <a:srgbClr val="FFFF00"/>
                </a:solidFill>
              </a:rPr>
              <a:t>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1" y="3591612"/>
            <a:ext cx="10848769" cy="2492990"/>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To act justly (“to do justice”)</a:t>
            </a:r>
          </a:p>
          <a:p>
            <a:pPr marL="285750" indent="-285750">
              <a:buFont typeface="Arial" panose="020B0604020202020204" pitchFamily="34" charset="0"/>
              <a:buChar char="•"/>
            </a:pPr>
            <a:r>
              <a:rPr lang="en-GB" sz="2800" b="1" dirty="0">
                <a:solidFill>
                  <a:srgbClr val="FFFF00"/>
                </a:solidFill>
              </a:rPr>
              <a:t>To love mercy (</a:t>
            </a:r>
            <a:r>
              <a:rPr lang="en-GB" sz="2800" b="1" i="1" dirty="0">
                <a:solidFill>
                  <a:srgbClr val="FFFF00"/>
                </a:solidFill>
              </a:rPr>
              <a:t>‘Hesed’ = lovingkindness – covenant mercy</a:t>
            </a:r>
            <a:r>
              <a:rPr lang="en-GB" sz="2800" b="1" dirty="0">
                <a:solidFill>
                  <a:srgbClr val="FFFF00"/>
                </a:solidFill>
              </a:rPr>
              <a:t>)</a:t>
            </a:r>
          </a:p>
          <a:p>
            <a:pPr marL="285750" indent="-285750">
              <a:buFont typeface="Arial" panose="020B0604020202020204" pitchFamily="34" charset="0"/>
              <a:buChar char="•"/>
            </a:pPr>
            <a:r>
              <a:rPr lang="en-GB" sz="2800" b="1" dirty="0">
                <a:solidFill>
                  <a:srgbClr val="FFFF00"/>
                </a:solidFill>
              </a:rPr>
              <a:t>NT equivalent: </a:t>
            </a:r>
            <a:r>
              <a:rPr lang="en-GB" sz="2800" b="1" i="1" dirty="0">
                <a:ln>
                  <a:solidFill>
                    <a:srgbClr val="FF0000"/>
                  </a:solidFill>
                </a:ln>
                <a:solidFill>
                  <a:srgbClr val="FFFF00"/>
                </a:solidFill>
              </a:rPr>
              <a:t>“</a:t>
            </a:r>
            <a:r>
              <a:rPr lang="en-GB" sz="2400" b="1" i="1" dirty="0">
                <a:ln>
                  <a:solidFill>
                    <a:srgbClr val="FF0000"/>
                  </a:solidFill>
                </a:ln>
                <a:solidFill>
                  <a:srgbClr val="FFFF00"/>
                </a:solidFill>
              </a:rPr>
              <a:t>Dear friends, let us love one another, for love comes from God. Everyone who loves has been born of God and knows God. Whoever does not love does not know God, because God is love” </a:t>
            </a:r>
            <a:r>
              <a:rPr lang="en-GB" sz="2400" b="1" dirty="0">
                <a:ln>
                  <a:solidFill>
                    <a:srgbClr val="FF0000"/>
                  </a:solidFill>
                </a:ln>
                <a:solidFill>
                  <a:srgbClr val="FFFF00"/>
                </a:solidFill>
              </a:rPr>
              <a:t>(1 John 4:7-8)</a:t>
            </a:r>
            <a:endParaRPr lang="en-GB" sz="2400" b="1" i="1" dirty="0">
              <a:ln>
                <a:solidFill>
                  <a:srgbClr val="FF0000"/>
                </a:solidFill>
              </a:ln>
              <a:solidFill>
                <a:srgbClr val="FFFF00"/>
              </a:solidFill>
            </a:endParaRPr>
          </a:p>
        </p:txBody>
      </p:sp>
    </p:spTree>
    <p:extLst>
      <p:ext uri="{BB962C8B-B14F-4D97-AF65-F5344CB8AC3E}">
        <p14:creationId xmlns:p14="http://schemas.microsoft.com/office/powerpoint/2010/main" val="3926546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a:t>
            </a:r>
            <a:r>
              <a:rPr lang="en-GB" sz="2000" b="1" i="1" u="sng" dirty="0">
                <a:ln>
                  <a:solidFill>
                    <a:srgbClr val="FF0000"/>
                  </a:solidFill>
                </a:ln>
                <a:solidFill>
                  <a:srgbClr val="FFFF00"/>
                </a:solidFill>
              </a:rPr>
              <a:t>to love mercy</a:t>
            </a:r>
            <a:r>
              <a:rPr lang="en-GB" sz="2000" b="1" i="1" dirty="0">
                <a:ln>
                  <a:solidFill>
                    <a:srgbClr val="FF0000"/>
                  </a:solidFill>
                </a:ln>
                <a:solidFill>
                  <a:srgbClr val="FFFF00"/>
                </a:solidFill>
              </a:rPr>
              <a:t>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1" y="3591612"/>
            <a:ext cx="10848769" cy="1384995"/>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To act justly (“to do justice”)</a:t>
            </a:r>
          </a:p>
          <a:p>
            <a:pPr marL="285750" indent="-285750">
              <a:buFont typeface="Arial" panose="020B0604020202020204" pitchFamily="34" charset="0"/>
              <a:buChar char="•"/>
            </a:pPr>
            <a:r>
              <a:rPr lang="en-GB" sz="2800" b="1" dirty="0">
                <a:solidFill>
                  <a:srgbClr val="FFFF00"/>
                </a:solidFill>
              </a:rPr>
              <a:t>To love mercy (</a:t>
            </a:r>
            <a:r>
              <a:rPr lang="en-GB" sz="2800" b="1" i="1" dirty="0">
                <a:solidFill>
                  <a:srgbClr val="FFFF00"/>
                </a:solidFill>
              </a:rPr>
              <a:t>‘Hesed’ = lovingkindness – covenant mercy</a:t>
            </a:r>
            <a:r>
              <a:rPr lang="en-GB" sz="2800" b="1" dirty="0">
                <a:solidFill>
                  <a:srgbClr val="FFFF00"/>
                </a:solidFill>
              </a:rPr>
              <a:t>)</a:t>
            </a:r>
          </a:p>
          <a:p>
            <a:pPr marL="742950" lvl="1" indent="-285750">
              <a:buFont typeface="Arial" panose="020B0604020202020204" pitchFamily="34" charset="0"/>
              <a:buChar char="•"/>
            </a:pPr>
            <a:r>
              <a:rPr lang="en-GB" sz="2800" b="1" dirty="0"/>
              <a:t>Cultivate loyalty between husband and wife</a:t>
            </a:r>
          </a:p>
        </p:txBody>
      </p:sp>
    </p:spTree>
    <p:extLst>
      <p:ext uri="{BB962C8B-B14F-4D97-AF65-F5344CB8AC3E}">
        <p14:creationId xmlns:p14="http://schemas.microsoft.com/office/powerpoint/2010/main" val="3467345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randombar(horizontal)">
                                      <p:cBhvr>
                                        <p:cTn id="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a:t>
            </a:r>
            <a:r>
              <a:rPr lang="en-GB" sz="2000" b="1" i="1" u="sng" dirty="0">
                <a:ln>
                  <a:solidFill>
                    <a:srgbClr val="FF0000"/>
                  </a:solidFill>
                </a:ln>
                <a:solidFill>
                  <a:srgbClr val="FFFF00"/>
                </a:solidFill>
              </a:rPr>
              <a:t>to love mercy</a:t>
            </a:r>
            <a:r>
              <a:rPr lang="en-GB" sz="2000" b="1" i="1" dirty="0">
                <a:ln>
                  <a:solidFill>
                    <a:srgbClr val="FF0000"/>
                  </a:solidFill>
                </a:ln>
                <a:solidFill>
                  <a:srgbClr val="FFFF00"/>
                </a:solidFill>
              </a:rPr>
              <a:t>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1" y="3591612"/>
            <a:ext cx="10848769" cy="1815882"/>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To act justly (“to do justice”)</a:t>
            </a:r>
          </a:p>
          <a:p>
            <a:pPr marL="285750" indent="-285750">
              <a:buFont typeface="Arial" panose="020B0604020202020204" pitchFamily="34" charset="0"/>
              <a:buChar char="•"/>
            </a:pPr>
            <a:r>
              <a:rPr lang="en-GB" sz="2800" b="1" dirty="0">
                <a:solidFill>
                  <a:srgbClr val="FFFF00"/>
                </a:solidFill>
              </a:rPr>
              <a:t>To love mercy (</a:t>
            </a:r>
            <a:r>
              <a:rPr lang="en-GB" sz="2800" b="1" i="1" dirty="0">
                <a:solidFill>
                  <a:srgbClr val="FFFF00"/>
                </a:solidFill>
              </a:rPr>
              <a:t>‘Hesed’ = lovingkindness – covenant mercy</a:t>
            </a:r>
            <a:r>
              <a:rPr lang="en-GB" sz="2800" b="1" dirty="0">
                <a:solidFill>
                  <a:srgbClr val="FFFF00"/>
                </a:solidFill>
              </a:rPr>
              <a:t>)</a:t>
            </a:r>
          </a:p>
          <a:p>
            <a:pPr marL="742950" lvl="1" indent="-285750">
              <a:buFont typeface="Arial" panose="020B0604020202020204" pitchFamily="34" charset="0"/>
              <a:buChar char="•"/>
            </a:pPr>
            <a:r>
              <a:rPr lang="en-GB" sz="2400" b="1" dirty="0"/>
              <a:t>Cultivate loyalty between husband and wife</a:t>
            </a:r>
          </a:p>
          <a:p>
            <a:pPr marL="742950" lvl="1" indent="-285750">
              <a:buFont typeface="Arial" panose="020B0604020202020204" pitchFamily="34" charset="0"/>
              <a:buChar char="•"/>
            </a:pPr>
            <a:r>
              <a:rPr lang="en-GB" sz="2800" b="1" dirty="0"/>
              <a:t>Cultivate loyalty between children and parents </a:t>
            </a:r>
          </a:p>
        </p:txBody>
      </p:sp>
    </p:spTree>
    <p:extLst>
      <p:ext uri="{BB962C8B-B14F-4D97-AF65-F5344CB8AC3E}">
        <p14:creationId xmlns:p14="http://schemas.microsoft.com/office/powerpoint/2010/main" val="894178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randombar(horizontal)">
                                      <p:cBhvr>
                                        <p:cTn id="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a:t>
            </a:r>
            <a:r>
              <a:rPr lang="en-GB" sz="2000" b="1" i="1" u="sng" dirty="0">
                <a:ln>
                  <a:solidFill>
                    <a:srgbClr val="FF0000"/>
                  </a:solidFill>
                </a:ln>
                <a:solidFill>
                  <a:srgbClr val="FFFF00"/>
                </a:solidFill>
              </a:rPr>
              <a:t>to love mercy</a:t>
            </a:r>
            <a:r>
              <a:rPr lang="en-GB" sz="2000" b="1" i="1" dirty="0">
                <a:ln>
                  <a:solidFill>
                    <a:srgbClr val="FF0000"/>
                  </a:solidFill>
                </a:ln>
                <a:solidFill>
                  <a:srgbClr val="FFFF00"/>
                </a:solidFill>
              </a:rPr>
              <a:t>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1" y="3591612"/>
            <a:ext cx="10848769" cy="2123658"/>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To act justly (“to do justice”)</a:t>
            </a:r>
          </a:p>
          <a:p>
            <a:pPr marL="285750" indent="-285750">
              <a:buFont typeface="Arial" panose="020B0604020202020204" pitchFamily="34" charset="0"/>
              <a:buChar char="•"/>
            </a:pPr>
            <a:r>
              <a:rPr lang="en-GB" sz="2800" b="1" dirty="0">
                <a:solidFill>
                  <a:srgbClr val="FFFF00"/>
                </a:solidFill>
              </a:rPr>
              <a:t>To love mercy (</a:t>
            </a:r>
            <a:r>
              <a:rPr lang="en-GB" sz="2800" b="1" i="1" dirty="0">
                <a:solidFill>
                  <a:srgbClr val="FFFF00"/>
                </a:solidFill>
              </a:rPr>
              <a:t>‘Hesed’ = lovingkindness – covenant mercy</a:t>
            </a:r>
            <a:r>
              <a:rPr lang="en-GB" sz="2800" b="1" dirty="0">
                <a:solidFill>
                  <a:srgbClr val="FFFF00"/>
                </a:solidFill>
              </a:rPr>
              <a:t>)</a:t>
            </a:r>
          </a:p>
          <a:p>
            <a:pPr marL="742950" lvl="1" indent="-285750">
              <a:buFont typeface="Arial" panose="020B0604020202020204" pitchFamily="34" charset="0"/>
              <a:buChar char="•"/>
            </a:pPr>
            <a:r>
              <a:rPr lang="en-GB" sz="2400" b="1" dirty="0"/>
              <a:t>Cultivate loyalty between husband and wife</a:t>
            </a:r>
          </a:p>
          <a:p>
            <a:pPr marL="742950" lvl="1" indent="-285750">
              <a:buFont typeface="Arial" panose="020B0604020202020204" pitchFamily="34" charset="0"/>
              <a:buChar char="•"/>
            </a:pPr>
            <a:r>
              <a:rPr lang="en-GB" sz="2400" b="1" dirty="0"/>
              <a:t>Cultivate loyalty between children and parents </a:t>
            </a:r>
          </a:p>
          <a:p>
            <a:pPr marL="742950" lvl="1" indent="-285750">
              <a:buFont typeface="Arial" panose="020B0604020202020204" pitchFamily="34" charset="0"/>
              <a:buChar char="•"/>
            </a:pPr>
            <a:r>
              <a:rPr lang="en-GB" sz="2800" b="1" dirty="0"/>
              <a:t>Cultivate loyalty in the workplace</a:t>
            </a:r>
          </a:p>
        </p:txBody>
      </p:sp>
    </p:spTree>
    <p:extLst>
      <p:ext uri="{BB962C8B-B14F-4D97-AF65-F5344CB8AC3E}">
        <p14:creationId xmlns:p14="http://schemas.microsoft.com/office/powerpoint/2010/main" val="1575869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randombar(horizontal)">
                                      <p:cBhvr>
                                        <p:cTn id="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a:t>
            </a:r>
            <a:r>
              <a:rPr lang="en-GB" sz="2000" b="1" i="1" u="sng" dirty="0">
                <a:ln>
                  <a:solidFill>
                    <a:srgbClr val="FF0000"/>
                  </a:solidFill>
                </a:ln>
                <a:solidFill>
                  <a:srgbClr val="FFFF00"/>
                </a:solidFill>
              </a:rPr>
              <a:t>walk humbly with your God</a:t>
            </a:r>
            <a:r>
              <a:rPr lang="en-GB" sz="2000" b="1" i="1" dirty="0">
                <a:ln>
                  <a:solidFill>
                    <a:srgbClr val="FF0000"/>
                  </a:solidFill>
                </a:ln>
                <a:solidFill>
                  <a:srgbClr val="FFFF00"/>
                </a:solidFill>
              </a:rPr>
              <a:t>.”</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1" y="3591612"/>
            <a:ext cx="10848769" cy="1384995"/>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To act justly (“to do justice”)</a:t>
            </a:r>
          </a:p>
          <a:p>
            <a:pPr marL="285750" indent="-285750">
              <a:buFont typeface="Arial" panose="020B0604020202020204" pitchFamily="34" charset="0"/>
              <a:buChar char="•"/>
            </a:pPr>
            <a:r>
              <a:rPr lang="en-GB" sz="2800" b="1" dirty="0">
                <a:solidFill>
                  <a:srgbClr val="FFFF00"/>
                </a:solidFill>
              </a:rPr>
              <a:t>To love mercy (</a:t>
            </a:r>
            <a:r>
              <a:rPr lang="en-GB" sz="2800" b="1" i="1" dirty="0">
                <a:solidFill>
                  <a:srgbClr val="FFFF00"/>
                </a:solidFill>
              </a:rPr>
              <a:t>‘Hesed’ = lovingkindness – covenant mercy</a:t>
            </a:r>
            <a:r>
              <a:rPr lang="en-GB" sz="2800" b="1" dirty="0">
                <a:solidFill>
                  <a:srgbClr val="FFFF00"/>
                </a:solidFill>
              </a:rPr>
              <a:t>)</a:t>
            </a:r>
          </a:p>
          <a:p>
            <a:pPr marL="285750" indent="-285750">
              <a:buFont typeface="Arial" panose="020B0604020202020204" pitchFamily="34" charset="0"/>
              <a:buChar char="•"/>
            </a:pPr>
            <a:r>
              <a:rPr lang="en-GB" sz="2800" b="1" dirty="0">
                <a:solidFill>
                  <a:srgbClr val="FFFF00"/>
                </a:solidFill>
              </a:rPr>
              <a:t>Walk humbly with your God</a:t>
            </a:r>
          </a:p>
        </p:txBody>
      </p:sp>
    </p:spTree>
    <p:extLst>
      <p:ext uri="{BB962C8B-B14F-4D97-AF65-F5344CB8AC3E}">
        <p14:creationId xmlns:p14="http://schemas.microsoft.com/office/powerpoint/2010/main" val="2945976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4" name="TextBox 3">
            <a:extLst>
              <a:ext uri="{FF2B5EF4-FFF2-40B4-BE49-F238E27FC236}">
                <a16:creationId xmlns:a16="http://schemas.microsoft.com/office/drawing/2014/main" id="{CAF73F2E-E319-4F47-85F6-93B4EBA29E3B}"/>
              </a:ext>
            </a:extLst>
          </p:cNvPr>
          <p:cNvSpPr txBox="1"/>
          <p:nvPr/>
        </p:nvSpPr>
        <p:spPr>
          <a:xfrm>
            <a:off x="1027611" y="1254034"/>
            <a:ext cx="6514012" cy="892552"/>
          </a:xfrm>
          <a:prstGeom prst="rect">
            <a:avLst/>
          </a:prstGeom>
          <a:noFill/>
        </p:spPr>
        <p:txBody>
          <a:bodyPr wrap="square" rtlCol="0">
            <a:spAutoFit/>
          </a:bodyPr>
          <a:lstStyle/>
          <a:p>
            <a:r>
              <a:rPr lang="en-GB" sz="2400" b="1" dirty="0"/>
              <a:t>2017 roller-coaster – behind us</a:t>
            </a:r>
          </a:p>
          <a:p>
            <a:r>
              <a:rPr lang="en-GB" sz="2800" b="1" dirty="0"/>
              <a:t>Questions for God</a:t>
            </a:r>
          </a:p>
        </p:txBody>
      </p:sp>
    </p:spTree>
    <p:extLst>
      <p:ext uri="{BB962C8B-B14F-4D97-AF65-F5344CB8AC3E}">
        <p14:creationId xmlns:p14="http://schemas.microsoft.com/office/powerpoint/2010/main" val="1389726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randombar(horizontal)">
                                      <p:cBhvr>
                                        <p:cTn id="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a:t>
            </a:r>
            <a:r>
              <a:rPr lang="en-GB" sz="2000" b="1" i="1" u="sng" dirty="0">
                <a:ln>
                  <a:solidFill>
                    <a:srgbClr val="FF0000"/>
                  </a:solidFill>
                </a:ln>
                <a:solidFill>
                  <a:srgbClr val="FFFF00"/>
                </a:solidFill>
              </a:rPr>
              <a:t>walk humbly with your God</a:t>
            </a:r>
            <a:r>
              <a:rPr lang="en-GB" sz="2000" b="1" i="1" dirty="0">
                <a:ln>
                  <a:solidFill>
                    <a:srgbClr val="FF0000"/>
                  </a:solidFill>
                </a:ln>
                <a:solidFill>
                  <a:srgbClr val="FFFF00"/>
                </a:solidFill>
              </a:rPr>
              <a:t>.”</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1" y="3591612"/>
            <a:ext cx="10848769" cy="2923877"/>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To act justly (“to do justice”)</a:t>
            </a:r>
          </a:p>
          <a:p>
            <a:pPr marL="285750" indent="-285750">
              <a:buFont typeface="Arial" panose="020B0604020202020204" pitchFamily="34" charset="0"/>
              <a:buChar char="•"/>
            </a:pPr>
            <a:r>
              <a:rPr lang="en-GB" sz="2800" b="1" dirty="0">
                <a:solidFill>
                  <a:srgbClr val="FFFF00"/>
                </a:solidFill>
              </a:rPr>
              <a:t>To love mercy (</a:t>
            </a:r>
            <a:r>
              <a:rPr lang="en-GB" sz="2800" b="1" i="1" dirty="0">
                <a:solidFill>
                  <a:srgbClr val="FFFF00"/>
                </a:solidFill>
              </a:rPr>
              <a:t>‘Hesed’ = lovingkindness – covenant mercy</a:t>
            </a:r>
            <a:r>
              <a:rPr lang="en-GB" sz="2800" b="1" dirty="0">
                <a:solidFill>
                  <a:srgbClr val="FFFF00"/>
                </a:solidFill>
              </a:rPr>
              <a:t>)</a:t>
            </a:r>
          </a:p>
          <a:p>
            <a:pPr marL="285750" indent="-285750">
              <a:buFont typeface="Arial" panose="020B0604020202020204" pitchFamily="34" charset="0"/>
              <a:buChar char="•"/>
            </a:pPr>
            <a:r>
              <a:rPr lang="en-GB" sz="2800" b="1" dirty="0">
                <a:solidFill>
                  <a:srgbClr val="FFFF00"/>
                </a:solidFill>
              </a:rPr>
              <a:t>Walk humbly with your God</a:t>
            </a:r>
          </a:p>
          <a:p>
            <a:pPr marL="742950" lvl="1" indent="-285750">
              <a:buFont typeface="Arial" panose="020B0604020202020204" pitchFamily="34" charset="0"/>
              <a:buChar char="•"/>
            </a:pPr>
            <a:r>
              <a:rPr lang="en-GB" sz="2800" b="1" dirty="0"/>
              <a:t>T’s &amp; C’s apply – </a:t>
            </a:r>
            <a:r>
              <a:rPr lang="en-GB" sz="2800" b="1" dirty="0">
                <a:solidFill>
                  <a:srgbClr val="FFFF00"/>
                </a:solidFill>
              </a:rPr>
              <a:t>Psalm 32:1-2 </a:t>
            </a:r>
            <a:r>
              <a:rPr lang="en-GB" sz="2800" b="1" i="1" dirty="0">
                <a:ln>
                  <a:solidFill>
                    <a:srgbClr val="FF0000"/>
                  </a:solidFill>
                </a:ln>
                <a:solidFill>
                  <a:srgbClr val="FFFF00"/>
                </a:solidFill>
              </a:rPr>
              <a:t>“</a:t>
            </a:r>
            <a:r>
              <a:rPr lang="en-GB" sz="2400" b="1" i="1" dirty="0">
                <a:ln>
                  <a:solidFill>
                    <a:srgbClr val="FF0000"/>
                  </a:solidFill>
                </a:ln>
                <a:solidFill>
                  <a:srgbClr val="FFFF00"/>
                </a:solidFill>
              </a:rPr>
              <a:t>Blessed is the one whose transgressions are forgiven, whose sins are covered. Blessed is the one whose sin the </a:t>
            </a:r>
            <a:r>
              <a:rPr lang="en-GB" sz="2400" b="1" i="1" cap="small" dirty="0">
                <a:ln>
                  <a:solidFill>
                    <a:srgbClr val="FF0000"/>
                  </a:solidFill>
                </a:ln>
                <a:solidFill>
                  <a:srgbClr val="FFFF00"/>
                </a:solidFill>
              </a:rPr>
              <a:t>Lord</a:t>
            </a:r>
            <a:r>
              <a:rPr lang="en-GB" sz="2400" b="1" i="1" dirty="0">
                <a:ln>
                  <a:solidFill>
                    <a:srgbClr val="FF0000"/>
                  </a:solidFill>
                </a:ln>
                <a:solidFill>
                  <a:srgbClr val="FFFF00"/>
                </a:solidFill>
              </a:rPr>
              <a:t> does not count against them and in whose spirit is no deceit.”</a:t>
            </a:r>
          </a:p>
        </p:txBody>
      </p:sp>
    </p:spTree>
    <p:extLst>
      <p:ext uri="{BB962C8B-B14F-4D97-AF65-F5344CB8AC3E}">
        <p14:creationId xmlns:p14="http://schemas.microsoft.com/office/powerpoint/2010/main" val="2875411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randombar(horizontal)">
                                      <p:cBhvr>
                                        <p:cTn id="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a:t>
            </a:r>
            <a:r>
              <a:rPr lang="en-GB" sz="2000" b="1" i="1" u="sng" dirty="0">
                <a:ln>
                  <a:solidFill>
                    <a:srgbClr val="FF0000"/>
                  </a:solidFill>
                </a:ln>
                <a:solidFill>
                  <a:srgbClr val="FFFF00"/>
                </a:solidFill>
              </a:rPr>
              <a:t>walk humbly with your God</a:t>
            </a:r>
            <a:r>
              <a:rPr lang="en-GB" sz="2000" b="1" i="1" dirty="0">
                <a:ln>
                  <a:solidFill>
                    <a:srgbClr val="FF0000"/>
                  </a:solidFill>
                </a:ln>
                <a:solidFill>
                  <a:srgbClr val="FFFF00"/>
                </a:solidFill>
              </a:rPr>
              <a:t>.”</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1" y="3591612"/>
            <a:ext cx="10848769" cy="2923877"/>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To act justly (“to do justice”)</a:t>
            </a:r>
          </a:p>
          <a:p>
            <a:pPr marL="285750" indent="-285750">
              <a:buFont typeface="Arial" panose="020B0604020202020204" pitchFamily="34" charset="0"/>
              <a:buChar char="•"/>
            </a:pPr>
            <a:r>
              <a:rPr lang="en-GB" sz="2800" b="1" dirty="0">
                <a:solidFill>
                  <a:srgbClr val="FFFF00"/>
                </a:solidFill>
              </a:rPr>
              <a:t>To love mercy (</a:t>
            </a:r>
            <a:r>
              <a:rPr lang="en-GB" sz="2800" b="1" i="1" dirty="0">
                <a:solidFill>
                  <a:srgbClr val="FFFF00"/>
                </a:solidFill>
              </a:rPr>
              <a:t>‘Hesed’ = lovingkindness – covenant mercy</a:t>
            </a:r>
            <a:r>
              <a:rPr lang="en-GB" sz="2800" b="1" dirty="0">
                <a:solidFill>
                  <a:srgbClr val="FFFF00"/>
                </a:solidFill>
              </a:rPr>
              <a:t>)</a:t>
            </a:r>
          </a:p>
          <a:p>
            <a:pPr marL="285750" indent="-285750">
              <a:buFont typeface="Arial" panose="020B0604020202020204" pitchFamily="34" charset="0"/>
              <a:buChar char="•"/>
            </a:pPr>
            <a:r>
              <a:rPr lang="en-GB" sz="2800" b="1" dirty="0">
                <a:solidFill>
                  <a:srgbClr val="FFFF00"/>
                </a:solidFill>
              </a:rPr>
              <a:t>Walk humbly with your God</a:t>
            </a:r>
          </a:p>
          <a:p>
            <a:pPr marL="742950" lvl="1" indent="-285750">
              <a:buFont typeface="Arial" panose="020B0604020202020204" pitchFamily="34" charset="0"/>
              <a:buChar char="•"/>
            </a:pPr>
            <a:r>
              <a:rPr lang="en-GB" sz="2400" b="1" dirty="0"/>
              <a:t>T’s &amp; C’s apply</a:t>
            </a:r>
          </a:p>
          <a:p>
            <a:pPr marL="742950" lvl="1" indent="-285750">
              <a:buFont typeface="Arial" panose="020B0604020202020204" pitchFamily="34" charset="0"/>
              <a:buChar char="•"/>
            </a:pPr>
            <a:r>
              <a:rPr lang="en-GB" sz="2800" b="1" dirty="0"/>
              <a:t>God’s great mercy - </a:t>
            </a:r>
            <a:r>
              <a:rPr lang="en-GB" sz="2200" b="1" i="1" dirty="0">
                <a:ln>
                  <a:solidFill>
                    <a:srgbClr val="FF0000"/>
                  </a:solidFill>
                </a:ln>
                <a:solidFill>
                  <a:srgbClr val="FFFF00"/>
                </a:solidFill>
              </a:rPr>
              <a:t>But because of his great love for us, God, who is rich in mercy, made us alive with Christ even when we were dead in transgressions – it is by grace you have been saved </a:t>
            </a:r>
            <a:r>
              <a:rPr lang="en-GB" sz="2200" b="1" dirty="0">
                <a:ln>
                  <a:solidFill>
                    <a:srgbClr val="FF0000"/>
                  </a:solidFill>
                </a:ln>
                <a:solidFill>
                  <a:srgbClr val="FFFF00"/>
                </a:solidFill>
              </a:rPr>
              <a:t>(Ephesians 2:4-5)</a:t>
            </a:r>
            <a:endParaRPr lang="en-GB" sz="2200" b="1" i="1" dirty="0">
              <a:ln>
                <a:solidFill>
                  <a:srgbClr val="FF0000"/>
                </a:solidFill>
              </a:ln>
              <a:solidFill>
                <a:srgbClr val="FFFF00"/>
              </a:solidFill>
            </a:endParaRPr>
          </a:p>
        </p:txBody>
      </p:sp>
    </p:spTree>
    <p:extLst>
      <p:ext uri="{BB962C8B-B14F-4D97-AF65-F5344CB8AC3E}">
        <p14:creationId xmlns:p14="http://schemas.microsoft.com/office/powerpoint/2010/main" val="3082646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randombar(horizontal)">
                                      <p:cBhvr>
                                        <p:cTn id="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a:t>
            </a:r>
            <a:r>
              <a:rPr lang="en-GB" sz="2000" b="1" i="1" u="sng" dirty="0">
                <a:ln>
                  <a:solidFill>
                    <a:srgbClr val="FF0000"/>
                  </a:solidFill>
                </a:ln>
                <a:solidFill>
                  <a:srgbClr val="FFFF00"/>
                </a:solidFill>
              </a:rPr>
              <a:t>walk humbly with your God</a:t>
            </a:r>
            <a:r>
              <a:rPr lang="en-GB" sz="2000" b="1" i="1" dirty="0">
                <a:ln>
                  <a:solidFill>
                    <a:srgbClr val="FF0000"/>
                  </a:solidFill>
                </a:ln>
                <a:solidFill>
                  <a:srgbClr val="FFFF00"/>
                </a:solidFill>
              </a:rPr>
              <a:t>.”</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4" name="TextBox 3">
            <a:extLst>
              <a:ext uri="{FF2B5EF4-FFF2-40B4-BE49-F238E27FC236}">
                <a16:creationId xmlns:a16="http://schemas.microsoft.com/office/drawing/2014/main" id="{1BDAEE03-B412-4EFA-92D7-FA1AE1307AC8}"/>
              </a:ext>
            </a:extLst>
          </p:cNvPr>
          <p:cNvSpPr txBox="1"/>
          <p:nvPr/>
        </p:nvSpPr>
        <p:spPr>
          <a:xfrm>
            <a:off x="999241" y="3591612"/>
            <a:ext cx="10848769" cy="2831544"/>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To act justly (“to do justice”)</a:t>
            </a:r>
          </a:p>
          <a:p>
            <a:pPr marL="285750" indent="-285750">
              <a:buFont typeface="Arial" panose="020B0604020202020204" pitchFamily="34" charset="0"/>
              <a:buChar char="•"/>
            </a:pPr>
            <a:r>
              <a:rPr lang="en-GB" sz="2800" b="1" dirty="0">
                <a:solidFill>
                  <a:srgbClr val="FFFF00"/>
                </a:solidFill>
              </a:rPr>
              <a:t>To love mercy (</a:t>
            </a:r>
            <a:r>
              <a:rPr lang="en-GB" sz="2800" b="1" i="1" dirty="0">
                <a:solidFill>
                  <a:srgbClr val="FFFF00"/>
                </a:solidFill>
              </a:rPr>
              <a:t>‘Hesed’ = lovingkindness – covenant mercy</a:t>
            </a:r>
            <a:r>
              <a:rPr lang="en-GB" sz="2800" b="1" dirty="0">
                <a:solidFill>
                  <a:srgbClr val="FFFF00"/>
                </a:solidFill>
              </a:rPr>
              <a:t>)</a:t>
            </a:r>
          </a:p>
          <a:p>
            <a:pPr marL="285750" indent="-285750">
              <a:buFont typeface="Arial" panose="020B0604020202020204" pitchFamily="34" charset="0"/>
              <a:buChar char="•"/>
            </a:pPr>
            <a:r>
              <a:rPr lang="en-GB" sz="2800" b="1" dirty="0">
                <a:solidFill>
                  <a:srgbClr val="FFFF00"/>
                </a:solidFill>
              </a:rPr>
              <a:t>Walk humbly with your God</a:t>
            </a:r>
          </a:p>
          <a:p>
            <a:pPr marL="285750" indent="-285750">
              <a:buFont typeface="Arial" panose="020B0604020202020204" pitchFamily="34" charset="0"/>
              <a:buChar char="•"/>
            </a:pPr>
            <a:r>
              <a:rPr lang="en-GB" sz="2800" b="1" dirty="0">
                <a:solidFill>
                  <a:srgbClr val="FFFF00"/>
                </a:solidFill>
              </a:rPr>
              <a:t>Jesus’ example: </a:t>
            </a:r>
            <a:r>
              <a:rPr lang="en-GB" sz="2200" b="1" i="1" dirty="0">
                <a:ln>
                  <a:solidFill>
                    <a:srgbClr val="FF0000"/>
                  </a:solidFill>
                </a:ln>
                <a:solidFill>
                  <a:srgbClr val="FFFF00"/>
                </a:solidFill>
              </a:rPr>
              <a:t>“Whoever wants to become great among you must be your servant, </a:t>
            </a:r>
            <a:r>
              <a:rPr lang="en-GB" sz="2200" b="1" i="1" baseline="30000" dirty="0">
                <a:ln>
                  <a:solidFill>
                    <a:srgbClr val="FF0000"/>
                  </a:solidFill>
                </a:ln>
                <a:solidFill>
                  <a:srgbClr val="FFFF00"/>
                </a:solidFill>
              </a:rPr>
              <a:t> </a:t>
            </a:r>
            <a:r>
              <a:rPr lang="en-GB" sz="2200" b="1" i="1" dirty="0">
                <a:ln>
                  <a:solidFill>
                    <a:srgbClr val="FF0000"/>
                  </a:solidFill>
                </a:ln>
                <a:solidFill>
                  <a:srgbClr val="FFFF00"/>
                </a:solidFill>
              </a:rPr>
              <a:t>and whoever wants to be first must be slave of all. For even the Son of Man did not come to be served, but to serve, and to give his life as a ransom for many” </a:t>
            </a:r>
            <a:r>
              <a:rPr lang="en-GB" sz="2200" b="1" dirty="0">
                <a:ln>
                  <a:solidFill>
                    <a:srgbClr val="FF0000"/>
                  </a:solidFill>
                </a:ln>
                <a:solidFill>
                  <a:srgbClr val="FFFF00"/>
                </a:solidFill>
              </a:rPr>
              <a:t>(Mark 10:43-45)</a:t>
            </a:r>
            <a:endParaRPr lang="en-GB" sz="2200" b="1" i="1" dirty="0">
              <a:ln>
                <a:solidFill>
                  <a:srgbClr val="FF0000"/>
                </a:solidFill>
              </a:ln>
              <a:solidFill>
                <a:srgbClr val="FFFF00"/>
              </a:solidFill>
            </a:endParaRPr>
          </a:p>
        </p:txBody>
      </p:sp>
    </p:spTree>
    <p:extLst>
      <p:ext uri="{BB962C8B-B14F-4D97-AF65-F5344CB8AC3E}">
        <p14:creationId xmlns:p14="http://schemas.microsoft.com/office/powerpoint/2010/main" val="1942198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a:t>
            </a:r>
            <a:r>
              <a:rPr lang="en-GB" sz="2000" b="1" i="1" u="sng" dirty="0">
                <a:ln>
                  <a:solidFill>
                    <a:srgbClr val="FF0000"/>
                  </a:solidFill>
                </a:ln>
                <a:solidFill>
                  <a:srgbClr val="FFFF00"/>
                </a:solidFill>
              </a:rPr>
              <a:t>walk humbly with your God</a:t>
            </a:r>
            <a:r>
              <a:rPr lang="en-GB" sz="2000" b="1" i="1" dirty="0">
                <a:ln>
                  <a:solidFill>
                    <a:srgbClr val="FF0000"/>
                  </a:solidFill>
                </a:ln>
                <a:solidFill>
                  <a:srgbClr val="FFFF00"/>
                </a:solidFill>
              </a:rPr>
              <a:t>.”</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7" name="TextBox 6">
            <a:extLst>
              <a:ext uri="{FF2B5EF4-FFF2-40B4-BE49-F238E27FC236}">
                <a16:creationId xmlns:a16="http://schemas.microsoft.com/office/drawing/2014/main" id="{6EDA915C-251A-42CA-BC45-414DDBFBF794}"/>
              </a:ext>
            </a:extLst>
          </p:cNvPr>
          <p:cNvSpPr txBox="1"/>
          <p:nvPr/>
        </p:nvSpPr>
        <p:spPr>
          <a:xfrm>
            <a:off x="6858000" y="2804875"/>
            <a:ext cx="3590925" cy="584775"/>
          </a:xfrm>
          <a:prstGeom prst="rect">
            <a:avLst/>
          </a:prstGeom>
          <a:noFill/>
        </p:spPr>
        <p:txBody>
          <a:bodyPr wrap="square" rtlCol="0">
            <a:spAutoFit/>
          </a:bodyPr>
          <a:lstStyle/>
          <a:p>
            <a:pPr algn="ctr"/>
            <a:r>
              <a:rPr lang="en-GB" sz="3200" b="1" dirty="0">
                <a:ln>
                  <a:solidFill>
                    <a:schemeClr val="tx1"/>
                  </a:solidFill>
                </a:ln>
                <a:solidFill>
                  <a:srgbClr val="FF0000"/>
                </a:solidFill>
              </a:rPr>
              <a:t>Application</a:t>
            </a:r>
          </a:p>
        </p:txBody>
      </p:sp>
      <p:sp>
        <p:nvSpPr>
          <p:cNvPr id="8" name="TextBox 7">
            <a:extLst>
              <a:ext uri="{FF2B5EF4-FFF2-40B4-BE49-F238E27FC236}">
                <a16:creationId xmlns:a16="http://schemas.microsoft.com/office/drawing/2014/main" id="{546DFF83-3705-4899-A38F-EE8CD2E468AF}"/>
              </a:ext>
            </a:extLst>
          </p:cNvPr>
          <p:cNvSpPr txBox="1"/>
          <p:nvPr/>
        </p:nvSpPr>
        <p:spPr>
          <a:xfrm>
            <a:off x="5276850" y="3468351"/>
            <a:ext cx="6915150" cy="523220"/>
          </a:xfrm>
          <a:prstGeom prst="rect">
            <a:avLst/>
          </a:prstGeom>
          <a:noFill/>
        </p:spPr>
        <p:txBody>
          <a:bodyPr wrap="square" rtlCol="0">
            <a:spAutoFit/>
          </a:bodyPr>
          <a:lstStyle/>
          <a:p>
            <a:pPr marL="342900" indent="-342900" algn="ctr">
              <a:buFont typeface="+mj-lt"/>
              <a:buAutoNum type="arabicPeriod"/>
            </a:pPr>
            <a:r>
              <a:rPr lang="en-GB" sz="2800" b="1" dirty="0">
                <a:ln>
                  <a:solidFill>
                    <a:schemeClr val="tx1"/>
                  </a:solidFill>
                </a:ln>
                <a:solidFill>
                  <a:srgbClr val="00B0F0"/>
                </a:solidFill>
              </a:rPr>
              <a:t>How is your walk? How is mine?</a:t>
            </a:r>
          </a:p>
        </p:txBody>
      </p:sp>
    </p:spTree>
    <p:extLst>
      <p:ext uri="{BB962C8B-B14F-4D97-AF65-F5344CB8AC3E}">
        <p14:creationId xmlns:p14="http://schemas.microsoft.com/office/powerpoint/2010/main" val="1901224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500"/>
                                        <p:tgtEl>
                                          <p:spTgt spid="7">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Effect transition="in" filter="randombar(horizontal)">
                                      <p:cBhvr>
                                        <p:cTn id="10"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a:t>
            </a:r>
            <a:r>
              <a:rPr lang="en-GB" sz="2000" b="1" i="1" u="sng" dirty="0">
                <a:ln>
                  <a:solidFill>
                    <a:srgbClr val="FF0000"/>
                  </a:solidFill>
                </a:ln>
                <a:solidFill>
                  <a:srgbClr val="FFFF00"/>
                </a:solidFill>
              </a:rPr>
              <a:t>walk humbly with your God</a:t>
            </a:r>
            <a:r>
              <a:rPr lang="en-GB" sz="2000" b="1" i="1" dirty="0">
                <a:ln>
                  <a:solidFill>
                    <a:srgbClr val="FF0000"/>
                  </a:solidFill>
                </a:ln>
                <a:solidFill>
                  <a:srgbClr val="FFFF00"/>
                </a:solidFill>
              </a:rPr>
              <a:t>.”</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7" name="TextBox 6">
            <a:extLst>
              <a:ext uri="{FF2B5EF4-FFF2-40B4-BE49-F238E27FC236}">
                <a16:creationId xmlns:a16="http://schemas.microsoft.com/office/drawing/2014/main" id="{6EDA915C-251A-42CA-BC45-414DDBFBF794}"/>
              </a:ext>
            </a:extLst>
          </p:cNvPr>
          <p:cNvSpPr txBox="1"/>
          <p:nvPr/>
        </p:nvSpPr>
        <p:spPr>
          <a:xfrm>
            <a:off x="6858000" y="2804875"/>
            <a:ext cx="3590925" cy="584775"/>
          </a:xfrm>
          <a:prstGeom prst="rect">
            <a:avLst/>
          </a:prstGeom>
          <a:noFill/>
        </p:spPr>
        <p:txBody>
          <a:bodyPr wrap="square" rtlCol="0">
            <a:spAutoFit/>
          </a:bodyPr>
          <a:lstStyle/>
          <a:p>
            <a:pPr algn="ctr"/>
            <a:r>
              <a:rPr lang="en-GB" sz="3200" b="1" dirty="0">
                <a:ln>
                  <a:solidFill>
                    <a:schemeClr val="tx1"/>
                  </a:solidFill>
                </a:ln>
                <a:solidFill>
                  <a:srgbClr val="FF0000"/>
                </a:solidFill>
              </a:rPr>
              <a:t>Application</a:t>
            </a:r>
          </a:p>
        </p:txBody>
      </p:sp>
      <p:sp>
        <p:nvSpPr>
          <p:cNvPr id="8" name="TextBox 7">
            <a:extLst>
              <a:ext uri="{FF2B5EF4-FFF2-40B4-BE49-F238E27FC236}">
                <a16:creationId xmlns:a16="http://schemas.microsoft.com/office/drawing/2014/main" id="{546DFF83-3705-4899-A38F-EE8CD2E468AF}"/>
              </a:ext>
            </a:extLst>
          </p:cNvPr>
          <p:cNvSpPr txBox="1"/>
          <p:nvPr/>
        </p:nvSpPr>
        <p:spPr>
          <a:xfrm>
            <a:off x="5276850" y="3468351"/>
            <a:ext cx="6915150" cy="523220"/>
          </a:xfrm>
          <a:prstGeom prst="rect">
            <a:avLst/>
          </a:prstGeom>
          <a:noFill/>
        </p:spPr>
        <p:txBody>
          <a:bodyPr wrap="square" rtlCol="0">
            <a:spAutoFit/>
          </a:bodyPr>
          <a:lstStyle/>
          <a:p>
            <a:pPr marL="342900" indent="-342900" algn="ctr">
              <a:buFont typeface="+mj-lt"/>
              <a:buAutoNum type="arabicPeriod"/>
            </a:pPr>
            <a:r>
              <a:rPr lang="en-GB" sz="2800" b="1" dirty="0">
                <a:ln>
                  <a:solidFill>
                    <a:schemeClr val="tx1"/>
                  </a:solidFill>
                </a:ln>
                <a:solidFill>
                  <a:srgbClr val="00B0F0"/>
                </a:solidFill>
              </a:rPr>
              <a:t>How is your walk? How is mine?</a:t>
            </a:r>
          </a:p>
        </p:txBody>
      </p:sp>
      <p:sp>
        <p:nvSpPr>
          <p:cNvPr id="4" name="TextBox 3">
            <a:extLst>
              <a:ext uri="{FF2B5EF4-FFF2-40B4-BE49-F238E27FC236}">
                <a16:creationId xmlns:a16="http://schemas.microsoft.com/office/drawing/2014/main" id="{D34F2566-0061-484B-BE99-9196F1D8EBD2}"/>
              </a:ext>
            </a:extLst>
          </p:cNvPr>
          <p:cNvSpPr txBox="1"/>
          <p:nvPr/>
        </p:nvSpPr>
        <p:spPr>
          <a:xfrm>
            <a:off x="1038225" y="4114800"/>
            <a:ext cx="10809785" cy="2215991"/>
          </a:xfrm>
          <a:prstGeom prst="rect">
            <a:avLst/>
          </a:prstGeom>
          <a:noFill/>
        </p:spPr>
        <p:txBody>
          <a:bodyPr wrap="square" rtlCol="0">
            <a:spAutoFit/>
          </a:bodyPr>
          <a:lstStyle/>
          <a:p>
            <a:r>
              <a:rPr lang="en-GB" sz="2400" b="1" i="1" dirty="0"/>
              <a:t>“Let us think often that our only business in this life is to please God…doing our common business without any view of pleasing people but purely for the love of God…We ought not to grow weary of doing the little things for the love of God, who regards not the greatness of the work, but the love with which is performed.” </a:t>
            </a:r>
            <a:r>
              <a:rPr lang="en-GB" sz="2400" b="1" dirty="0"/>
              <a:t>(Brother Lawrence)</a:t>
            </a:r>
          </a:p>
          <a:p>
            <a:endParaRPr lang="en-GB" dirty="0"/>
          </a:p>
        </p:txBody>
      </p:sp>
    </p:spTree>
    <p:extLst>
      <p:ext uri="{BB962C8B-B14F-4D97-AF65-F5344CB8AC3E}">
        <p14:creationId xmlns:p14="http://schemas.microsoft.com/office/powerpoint/2010/main" val="3376321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a:t>
            </a:r>
            <a:r>
              <a:rPr lang="en-GB" sz="2000" b="1" i="1" u="sng" dirty="0">
                <a:ln>
                  <a:solidFill>
                    <a:srgbClr val="FF0000"/>
                  </a:solidFill>
                </a:ln>
                <a:solidFill>
                  <a:srgbClr val="FFFF00"/>
                </a:solidFill>
              </a:rPr>
              <a:t>love mercy</a:t>
            </a:r>
            <a:r>
              <a:rPr lang="en-GB" sz="2000" b="1" i="1" dirty="0">
                <a:ln>
                  <a:solidFill>
                    <a:srgbClr val="FF0000"/>
                  </a:solidFill>
                </a:ln>
                <a:solidFill>
                  <a:srgbClr val="FFFF00"/>
                </a:solidFill>
              </a:rPr>
              <a:t>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7" name="TextBox 6">
            <a:extLst>
              <a:ext uri="{FF2B5EF4-FFF2-40B4-BE49-F238E27FC236}">
                <a16:creationId xmlns:a16="http://schemas.microsoft.com/office/drawing/2014/main" id="{6EDA915C-251A-42CA-BC45-414DDBFBF794}"/>
              </a:ext>
            </a:extLst>
          </p:cNvPr>
          <p:cNvSpPr txBox="1"/>
          <p:nvPr/>
        </p:nvSpPr>
        <p:spPr>
          <a:xfrm>
            <a:off x="6858000" y="2804875"/>
            <a:ext cx="3590925" cy="584775"/>
          </a:xfrm>
          <a:prstGeom prst="rect">
            <a:avLst/>
          </a:prstGeom>
          <a:noFill/>
        </p:spPr>
        <p:txBody>
          <a:bodyPr wrap="square" rtlCol="0">
            <a:spAutoFit/>
          </a:bodyPr>
          <a:lstStyle/>
          <a:p>
            <a:pPr algn="ctr"/>
            <a:r>
              <a:rPr lang="en-GB" sz="3200" b="1" dirty="0">
                <a:ln>
                  <a:solidFill>
                    <a:schemeClr val="tx1"/>
                  </a:solidFill>
                </a:ln>
                <a:solidFill>
                  <a:srgbClr val="FF0000"/>
                </a:solidFill>
              </a:rPr>
              <a:t>Application</a:t>
            </a:r>
          </a:p>
        </p:txBody>
      </p:sp>
      <p:sp>
        <p:nvSpPr>
          <p:cNvPr id="8" name="TextBox 7">
            <a:extLst>
              <a:ext uri="{FF2B5EF4-FFF2-40B4-BE49-F238E27FC236}">
                <a16:creationId xmlns:a16="http://schemas.microsoft.com/office/drawing/2014/main" id="{546DFF83-3705-4899-A38F-EE8CD2E468AF}"/>
              </a:ext>
            </a:extLst>
          </p:cNvPr>
          <p:cNvSpPr txBox="1"/>
          <p:nvPr/>
        </p:nvSpPr>
        <p:spPr>
          <a:xfrm>
            <a:off x="5276850" y="3468351"/>
            <a:ext cx="6915150" cy="954107"/>
          </a:xfrm>
          <a:prstGeom prst="rect">
            <a:avLst/>
          </a:prstGeom>
          <a:noFill/>
        </p:spPr>
        <p:txBody>
          <a:bodyPr wrap="square" rtlCol="0">
            <a:spAutoFit/>
          </a:bodyPr>
          <a:lstStyle/>
          <a:p>
            <a:pPr marL="342900" indent="-342900" algn="ctr">
              <a:buFont typeface="+mj-lt"/>
              <a:buAutoNum type="arabicPeriod"/>
            </a:pPr>
            <a:r>
              <a:rPr lang="en-GB" sz="2800" b="1" dirty="0">
                <a:ln>
                  <a:solidFill>
                    <a:schemeClr val="tx1"/>
                  </a:solidFill>
                </a:ln>
                <a:solidFill>
                  <a:srgbClr val="00B0F0"/>
                </a:solidFill>
              </a:rPr>
              <a:t>How is your walk? How is mine?</a:t>
            </a:r>
          </a:p>
          <a:p>
            <a:pPr marL="342900" indent="-342900" algn="ctr">
              <a:buFont typeface="+mj-lt"/>
              <a:buAutoNum type="arabicPeriod"/>
            </a:pPr>
            <a:r>
              <a:rPr lang="en-GB" sz="2800" b="1" dirty="0">
                <a:ln>
                  <a:solidFill>
                    <a:schemeClr val="tx1"/>
                  </a:solidFill>
                </a:ln>
                <a:solidFill>
                  <a:srgbClr val="00B0F0"/>
                </a:solidFill>
              </a:rPr>
              <a:t>How do we love and show mercy?</a:t>
            </a:r>
          </a:p>
        </p:txBody>
      </p:sp>
    </p:spTree>
    <p:extLst>
      <p:ext uri="{BB962C8B-B14F-4D97-AF65-F5344CB8AC3E}">
        <p14:creationId xmlns:p14="http://schemas.microsoft.com/office/powerpoint/2010/main" val="3364375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randombar(horizontal)">
                                      <p:cBhvr>
                                        <p:cTn id="7"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a:t>
            </a:r>
            <a:r>
              <a:rPr lang="en-GB" sz="2000" b="1" i="1" u="sng" dirty="0">
                <a:ln>
                  <a:solidFill>
                    <a:srgbClr val="FF0000"/>
                  </a:solidFill>
                </a:ln>
                <a:solidFill>
                  <a:srgbClr val="FFFF00"/>
                </a:solidFill>
              </a:rPr>
              <a:t>To act justly</a:t>
            </a:r>
            <a:r>
              <a:rPr lang="en-GB" sz="2000" b="1" i="1" dirty="0">
                <a:ln>
                  <a:solidFill>
                    <a:srgbClr val="FF0000"/>
                  </a:solidFill>
                </a:ln>
                <a:solidFill>
                  <a:srgbClr val="FFFF00"/>
                </a:solidFill>
              </a:rPr>
              <a:t>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7" name="TextBox 6">
            <a:extLst>
              <a:ext uri="{FF2B5EF4-FFF2-40B4-BE49-F238E27FC236}">
                <a16:creationId xmlns:a16="http://schemas.microsoft.com/office/drawing/2014/main" id="{6EDA915C-251A-42CA-BC45-414DDBFBF794}"/>
              </a:ext>
            </a:extLst>
          </p:cNvPr>
          <p:cNvSpPr txBox="1"/>
          <p:nvPr/>
        </p:nvSpPr>
        <p:spPr>
          <a:xfrm>
            <a:off x="6858000" y="2804875"/>
            <a:ext cx="3590925" cy="584775"/>
          </a:xfrm>
          <a:prstGeom prst="rect">
            <a:avLst/>
          </a:prstGeom>
          <a:noFill/>
        </p:spPr>
        <p:txBody>
          <a:bodyPr wrap="square" rtlCol="0">
            <a:spAutoFit/>
          </a:bodyPr>
          <a:lstStyle/>
          <a:p>
            <a:pPr algn="ctr"/>
            <a:r>
              <a:rPr lang="en-GB" sz="3200" b="1" dirty="0">
                <a:ln>
                  <a:solidFill>
                    <a:schemeClr val="tx1"/>
                  </a:solidFill>
                </a:ln>
                <a:solidFill>
                  <a:srgbClr val="FF0000"/>
                </a:solidFill>
              </a:rPr>
              <a:t>Application</a:t>
            </a:r>
          </a:p>
        </p:txBody>
      </p:sp>
      <p:sp>
        <p:nvSpPr>
          <p:cNvPr id="8" name="TextBox 7">
            <a:extLst>
              <a:ext uri="{FF2B5EF4-FFF2-40B4-BE49-F238E27FC236}">
                <a16:creationId xmlns:a16="http://schemas.microsoft.com/office/drawing/2014/main" id="{546DFF83-3705-4899-A38F-EE8CD2E468AF}"/>
              </a:ext>
            </a:extLst>
          </p:cNvPr>
          <p:cNvSpPr txBox="1"/>
          <p:nvPr/>
        </p:nvSpPr>
        <p:spPr>
          <a:xfrm>
            <a:off x="5276850" y="3468351"/>
            <a:ext cx="6915150" cy="1384995"/>
          </a:xfrm>
          <a:prstGeom prst="rect">
            <a:avLst/>
          </a:prstGeom>
          <a:noFill/>
        </p:spPr>
        <p:txBody>
          <a:bodyPr wrap="square" rtlCol="0">
            <a:spAutoFit/>
          </a:bodyPr>
          <a:lstStyle/>
          <a:p>
            <a:pPr marL="342900" indent="-342900" algn="ctr">
              <a:buFont typeface="+mj-lt"/>
              <a:buAutoNum type="arabicPeriod"/>
            </a:pPr>
            <a:r>
              <a:rPr lang="en-GB" sz="2800" b="1" dirty="0">
                <a:ln>
                  <a:solidFill>
                    <a:schemeClr val="tx1"/>
                  </a:solidFill>
                </a:ln>
                <a:solidFill>
                  <a:srgbClr val="00B0F0"/>
                </a:solidFill>
              </a:rPr>
              <a:t>How is your walk? How is mine?</a:t>
            </a:r>
          </a:p>
          <a:p>
            <a:pPr marL="342900" indent="-342900" algn="ctr">
              <a:buFont typeface="+mj-lt"/>
              <a:buAutoNum type="arabicPeriod"/>
            </a:pPr>
            <a:r>
              <a:rPr lang="en-GB" sz="2800" b="1" dirty="0">
                <a:ln>
                  <a:solidFill>
                    <a:schemeClr val="tx1"/>
                  </a:solidFill>
                </a:ln>
                <a:solidFill>
                  <a:srgbClr val="00B0F0"/>
                </a:solidFill>
              </a:rPr>
              <a:t>How do we love and show mercy?</a:t>
            </a:r>
          </a:p>
          <a:p>
            <a:pPr marL="342900" indent="-342900" algn="ctr">
              <a:buFont typeface="+mj-lt"/>
              <a:buAutoNum type="arabicPeriod"/>
            </a:pPr>
            <a:r>
              <a:rPr lang="en-GB" sz="2800" b="1" dirty="0">
                <a:ln>
                  <a:solidFill>
                    <a:schemeClr val="tx1"/>
                  </a:solidFill>
                </a:ln>
                <a:solidFill>
                  <a:srgbClr val="00B0F0"/>
                </a:solidFill>
              </a:rPr>
              <a:t>Do we always act justly?</a:t>
            </a:r>
          </a:p>
        </p:txBody>
      </p:sp>
    </p:spTree>
    <p:extLst>
      <p:ext uri="{BB962C8B-B14F-4D97-AF65-F5344CB8AC3E}">
        <p14:creationId xmlns:p14="http://schemas.microsoft.com/office/powerpoint/2010/main" val="2981527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randombar(horizontal)">
                                      <p:cBhvr>
                                        <p:cTn id="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a:t>
            </a:r>
            <a:r>
              <a:rPr lang="en-GB" sz="2000" b="1" i="1" u="sng" dirty="0">
                <a:ln>
                  <a:solidFill>
                    <a:srgbClr val="FF0000"/>
                  </a:solidFill>
                </a:ln>
                <a:solidFill>
                  <a:srgbClr val="FFFF00"/>
                </a:solidFill>
              </a:rPr>
              <a:t>To act justly</a:t>
            </a:r>
            <a:r>
              <a:rPr lang="en-GB" sz="2000" b="1" i="1" dirty="0">
                <a:ln>
                  <a:solidFill>
                    <a:srgbClr val="FF0000"/>
                  </a:solidFill>
                </a:ln>
                <a:solidFill>
                  <a:srgbClr val="FFFF00"/>
                </a:solidFill>
              </a:rPr>
              <a:t>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7" name="TextBox 6">
            <a:extLst>
              <a:ext uri="{FF2B5EF4-FFF2-40B4-BE49-F238E27FC236}">
                <a16:creationId xmlns:a16="http://schemas.microsoft.com/office/drawing/2014/main" id="{6EDA915C-251A-42CA-BC45-414DDBFBF794}"/>
              </a:ext>
            </a:extLst>
          </p:cNvPr>
          <p:cNvSpPr txBox="1"/>
          <p:nvPr/>
        </p:nvSpPr>
        <p:spPr>
          <a:xfrm>
            <a:off x="6858000" y="2804875"/>
            <a:ext cx="3590925" cy="584775"/>
          </a:xfrm>
          <a:prstGeom prst="rect">
            <a:avLst/>
          </a:prstGeom>
          <a:noFill/>
        </p:spPr>
        <p:txBody>
          <a:bodyPr wrap="square" rtlCol="0">
            <a:spAutoFit/>
          </a:bodyPr>
          <a:lstStyle/>
          <a:p>
            <a:pPr algn="ctr"/>
            <a:r>
              <a:rPr lang="en-GB" sz="3200" b="1" dirty="0">
                <a:ln>
                  <a:solidFill>
                    <a:schemeClr val="tx1"/>
                  </a:solidFill>
                </a:ln>
                <a:solidFill>
                  <a:srgbClr val="FF0000"/>
                </a:solidFill>
              </a:rPr>
              <a:t>Application</a:t>
            </a:r>
          </a:p>
        </p:txBody>
      </p:sp>
      <p:sp>
        <p:nvSpPr>
          <p:cNvPr id="8" name="TextBox 7">
            <a:extLst>
              <a:ext uri="{FF2B5EF4-FFF2-40B4-BE49-F238E27FC236}">
                <a16:creationId xmlns:a16="http://schemas.microsoft.com/office/drawing/2014/main" id="{546DFF83-3705-4899-A38F-EE8CD2E468AF}"/>
              </a:ext>
            </a:extLst>
          </p:cNvPr>
          <p:cNvSpPr txBox="1"/>
          <p:nvPr/>
        </p:nvSpPr>
        <p:spPr>
          <a:xfrm>
            <a:off x="5276850" y="3468351"/>
            <a:ext cx="6915150" cy="1384995"/>
          </a:xfrm>
          <a:prstGeom prst="rect">
            <a:avLst/>
          </a:prstGeom>
          <a:noFill/>
        </p:spPr>
        <p:txBody>
          <a:bodyPr wrap="square" rtlCol="0">
            <a:spAutoFit/>
          </a:bodyPr>
          <a:lstStyle/>
          <a:p>
            <a:pPr marL="342900" indent="-342900" algn="ctr">
              <a:buFont typeface="+mj-lt"/>
              <a:buAutoNum type="arabicPeriod"/>
            </a:pPr>
            <a:r>
              <a:rPr lang="en-GB" sz="2800" b="1" dirty="0">
                <a:ln>
                  <a:solidFill>
                    <a:schemeClr val="tx1"/>
                  </a:solidFill>
                </a:ln>
                <a:solidFill>
                  <a:srgbClr val="00B0F0"/>
                </a:solidFill>
              </a:rPr>
              <a:t>How is your walk? How is mine?</a:t>
            </a:r>
          </a:p>
          <a:p>
            <a:pPr marL="342900" indent="-342900" algn="ctr">
              <a:buFont typeface="+mj-lt"/>
              <a:buAutoNum type="arabicPeriod"/>
            </a:pPr>
            <a:r>
              <a:rPr lang="en-GB" sz="2800" b="1" dirty="0">
                <a:ln>
                  <a:solidFill>
                    <a:schemeClr val="tx1"/>
                  </a:solidFill>
                </a:ln>
                <a:solidFill>
                  <a:srgbClr val="00B0F0"/>
                </a:solidFill>
              </a:rPr>
              <a:t>How do we love and show mercy?</a:t>
            </a:r>
          </a:p>
          <a:p>
            <a:pPr marL="342900" indent="-342900" algn="ctr">
              <a:buFont typeface="+mj-lt"/>
              <a:buAutoNum type="arabicPeriod"/>
            </a:pPr>
            <a:r>
              <a:rPr lang="en-GB" sz="2800" b="1" dirty="0">
                <a:ln>
                  <a:solidFill>
                    <a:schemeClr val="tx1"/>
                  </a:solidFill>
                </a:ln>
                <a:solidFill>
                  <a:srgbClr val="00B0F0"/>
                </a:solidFill>
              </a:rPr>
              <a:t>Do we always act justly?</a:t>
            </a:r>
          </a:p>
        </p:txBody>
      </p:sp>
      <p:sp>
        <p:nvSpPr>
          <p:cNvPr id="4" name="TextBox 3">
            <a:extLst>
              <a:ext uri="{FF2B5EF4-FFF2-40B4-BE49-F238E27FC236}">
                <a16:creationId xmlns:a16="http://schemas.microsoft.com/office/drawing/2014/main" id="{8754D142-4D73-4C74-84D9-E3A458296A03}"/>
              </a:ext>
            </a:extLst>
          </p:cNvPr>
          <p:cNvSpPr txBox="1"/>
          <p:nvPr/>
        </p:nvSpPr>
        <p:spPr>
          <a:xfrm>
            <a:off x="4134612" y="4925759"/>
            <a:ext cx="3922776" cy="800219"/>
          </a:xfrm>
          <a:prstGeom prst="rect">
            <a:avLst/>
          </a:prstGeom>
          <a:noFill/>
        </p:spPr>
        <p:txBody>
          <a:bodyPr wrap="square" rtlCol="0">
            <a:spAutoFit/>
          </a:bodyPr>
          <a:lstStyle/>
          <a:p>
            <a:pPr algn="ctr"/>
            <a:r>
              <a:rPr lang="en-GB" sz="2800" b="1" dirty="0">
                <a:solidFill>
                  <a:srgbClr val="FFFF00"/>
                </a:solidFill>
              </a:rPr>
              <a:t>Our responsibility</a:t>
            </a:r>
          </a:p>
          <a:p>
            <a:endParaRPr lang="en-GB" dirty="0"/>
          </a:p>
        </p:txBody>
      </p:sp>
    </p:spTree>
    <p:extLst>
      <p:ext uri="{BB962C8B-B14F-4D97-AF65-F5344CB8AC3E}">
        <p14:creationId xmlns:p14="http://schemas.microsoft.com/office/powerpoint/2010/main" val="2706715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randombar(horizontal)">
                                      <p:cBhvr>
                                        <p:cTn id="7" dur="500"/>
                                        <p:tgtEl>
                                          <p:spTgt spid="8">
                                            <p:txEl>
                                              <p:pRg st="2" end="2"/>
                                            </p:txEl>
                                          </p:spTgt>
                                        </p:tgtEl>
                                      </p:cBhvr>
                                    </p:animEffect>
                                  </p:childTnLst>
                                </p:cTn>
                              </p:par>
                              <p:par>
                                <p:cTn id="8" presetID="42"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anim calcmode="lin" valueType="num">
                                      <p:cBhvr>
                                        <p:cTn id="11"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a:t>
            </a:r>
            <a:r>
              <a:rPr lang="en-GB" sz="2000" b="1" i="1" u="sng" dirty="0">
                <a:ln>
                  <a:solidFill>
                    <a:srgbClr val="FF0000"/>
                  </a:solidFill>
                </a:ln>
                <a:solidFill>
                  <a:srgbClr val="FFFF00"/>
                </a:solidFill>
              </a:rPr>
              <a:t>To act justly</a:t>
            </a:r>
            <a:r>
              <a:rPr lang="en-GB" sz="2000" b="1" i="1" dirty="0">
                <a:ln>
                  <a:solidFill>
                    <a:srgbClr val="FF0000"/>
                  </a:solidFill>
                </a:ln>
                <a:solidFill>
                  <a:srgbClr val="FFFF00"/>
                </a:solidFill>
              </a:rPr>
              <a:t>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1446550"/>
          </a:xfrm>
          <a:prstGeom prst="rect">
            <a:avLst/>
          </a:prstGeom>
          <a:noFill/>
        </p:spPr>
        <p:txBody>
          <a:bodyPr wrap="square" rtlCol="0">
            <a:spAutoFit/>
          </a:bodyPr>
          <a:lstStyle/>
          <a:p>
            <a:pPr marL="514350" indent="-514350">
              <a:buAutoNum type="arabicPeriod"/>
            </a:pPr>
            <a:r>
              <a:rPr lang="en-GB" sz="2800" b="1" dirty="0"/>
              <a:t>Be upstanding in court</a:t>
            </a:r>
          </a:p>
          <a:p>
            <a:pPr marL="514350" indent="-514350">
              <a:buAutoNum type="arabicPeriod"/>
            </a:pPr>
            <a:r>
              <a:rPr lang="en-GB" sz="2800" b="1" dirty="0"/>
              <a:t>Israel’s self-justifying reaction</a:t>
            </a:r>
          </a:p>
          <a:p>
            <a:pPr marL="514350" indent="-514350">
              <a:buAutoNum type="arabicPeriod"/>
            </a:pPr>
            <a:r>
              <a:rPr lang="en-GB" sz="3200" b="1" dirty="0"/>
              <a:t>The record set straight</a:t>
            </a:r>
          </a:p>
        </p:txBody>
      </p:sp>
      <p:sp>
        <p:nvSpPr>
          <p:cNvPr id="7" name="TextBox 6">
            <a:extLst>
              <a:ext uri="{FF2B5EF4-FFF2-40B4-BE49-F238E27FC236}">
                <a16:creationId xmlns:a16="http://schemas.microsoft.com/office/drawing/2014/main" id="{6EDA915C-251A-42CA-BC45-414DDBFBF794}"/>
              </a:ext>
            </a:extLst>
          </p:cNvPr>
          <p:cNvSpPr txBox="1"/>
          <p:nvPr/>
        </p:nvSpPr>
        <p:spPr>
          <a:xfrm>
            <a:off x="6858000" y="2804875"/>
            <a:ext cx="3590925" cy="584775"/>
          </a:xfrm>
          <a:prstGeom prst="rect">
            <a:avLst/>
          </a:prstGeom>
          <a:noFill/>
        </p:spPr>
        <p:txBody>
          <a:bodyPr wrap="square" rtlCol="0">
            <a:spAutoFit/>
          </a:bodyPr>
          <a:lstStyle/>
          <a:p>
            <a:pPr algn="ctr"/>
            <a:r>
              <a:rPr lang="en-GB" sz="3200" b="1" dirty="0">
                <a:ln>
                  <a:solidFill>
                    <a:schemeClr val="tx1"/>
                  </a:solidFill>
                </a:ln>
                <a:solidFill>
                  <a:srgbClr val="FF0000"/>
                </a:solidFill>
              </a:rPr>
              <a:t>Application</a:t>
            </a:r>
          </a:p>
        </p:txBody>
      </p:sp>
      <p:sp>
        <p:nvSpPr>
          <p:cNvPr id="8" name="TextBox 7">
            <a:extLst>
              <a:ext uri="{FF2B5EF4-FFF2-40B4-BE49-F238E27FC236}">
                <a16:creationId xmlns:a16="http://schemas.microsoft.com/office/drawing/2014/main" id="{546DFF83-3705-4899-A38F-EE8CD2E468AF}"/>
              </a:ext>
            </a:extLst>
          </p:cNvPr>
          <p:cNvSpPr txBox="1"/>
          <p:nvPr/>
        </p:nvSpPr>
        <p:spPr>
          <a:xfrm>
            <a:off x="5276850" y="3468351"/>
            <a:ext cx="6915150" cy="1384995"/>
          </a:xfrm>
          <a:prstGeom prst="rect">
            <a:avLst/>
          </a:prstGeom>
          <a:noFill/>
        </p:spPr>
        <p:txBody>
          <a:bodyPr wrap="square" rtlCol="0">
            <a:spAutoFit/>
          </a:bodyPr>
          <a:lstStyle/>
          <a:p>
            <a:pPr marL="342900" indent="-342900" algn="ctr">
              <a:buFont typeface="+mj-lt"/>
              <a:buAutoNum type="arabicPeriod"/>
            </a:pPr>
            <a:r>
              <a:rPr lang="en-GB" sz="2800" b="1" dirty="0">
                <a:ln>
                  <a:solidFill>
                    <a:schemeClr val="tx1"/>
                  </a:solidFill>
                </a:ln>
                <a:solidFill>
                  <a:srgbClr val="00B0F0"/>
                </a:solidFill>
              </a:rPr>
              <a:t>How is your walk? How is mine?</a:t>
            </a:r>
          </a:p>
          <a:p>
            <a:pPr marL="342900" indent="-342900" algn="ctr">
              <a:buFont typeface="+mj-lt"/>
              <a:buAutoNum type="arabicPeriod"/>
            </a:pPr>
            <a:r>
              <a:rPr lang="en-GB" sz="2800" b="1" dirty="0">
                <a:ln>
                  <a:solidFill>
                    <a:schemeClr val="tx1"/>
                  </a:solidFill>
                </a:ln>
                <a:solidFill>
                  <a:srgbClr val="00B0F0"/>
                </a:solidFill>
              </a:rPr>
              <a:t>How do we love and show mercy?</a:t>
            </a:r>
          </a:p>
          <a:p>
            <a:pPr marL="342900" indent="-342900" algn="ctr">
              <a:buFont typeface="+mj-lt"/>
              <a:buAutoNum type="arabicPeriod"/>
            </a:pPr>
            <a:r>
              <a:rPr lang="en-GB" sz="2800" b="1" dirty="0">
                <a:ln>
                  <a:solidFill>
                    <a:schemeClr val="tx1"/>
                  </a:solidFill>
                </a:ln>
                <a:solidFill>
                  <a:srgbClr val="00B0F0"/>
                </a:solidFill>
              </a:rPr>
              <a:t>Do we always act justly?</a:t>
            </a:r>
          </a:p>
        </p:txBody>
      </p:sp>
      <p:sp>
        <p:nvSpPr>
          <p:cNvPr id="4" name="TextBox 3">
            <a:extLst>
              <a:ext uri="{FF2B5EF4-FFF2-40B4-BE49-F238E27FC236}">
                <a16:creationId xmlns:a16="http://schemas.microsoft.com/office/drawing/2014/main" id="{8754D142-4D73-4C74-84D9-E3A458296A03}"/>
              </a:ext>
            </a:extLst>
          </p:cNvPr>
          <p:cNvSpPr txBox="1"/>
          <p:nvPr/>
        </p:nvSpPr>
        <p:spPr>
          <a:xfrm>
            <a:off x="4134612" y="4925759"/>
            <a:ext cx="3922776" cy="1292662"/>
          </a:xfrm>
          <a:prstGeom prst="rect">
            <a:avLst/>
          </a:prstGeom>
          <a:noFill/>
        </p:spPr>
        <p:txBody>
          <a:bodyPr wrap="square" rtlCol="0">
            <a:spAutoFit/>
          </a:bodyPr>
          <a:lstStyle/>
          <a:p>
            <a:pPr algn="ctr"/>
            <a:r>
              <a:rPr lang="en-GB" sz="2800" b="1" dirty="0">
                <a:solidFill>
                  <a:srgbClr val="FFFF00"/>
                </a:solidFill>
              </a:rPr>
              <a:t>Our responsibility</a:t>
            </a:r>
          </a:p>
          <a:p>
            <a:pPr algn="ctr"/>
            <a:r>
              <a:rPr lang="en-GB" sz="3200" b="1" dirty="0">
                <a:solidFill>
                  <a:srgbClr val="FFFF00"/>
                </a:solidFill>
              </a:rPr>
              <a:t>Revival starts </a:t>
            </a:r>
            <a:r>
              <a:rPr lang="en-GB" sz="3200" b="1">
                <a:solidFill>
                  <a:srgbClr val="FFFF00"/>
                </a:solidFill>
              </a:rPr>
              <a:t>here!</a:t>
            </a:r>
            <a:endParaRPr lang="en-GB" sz="2800" b="1" dirty="0">
              <a:solidFill>
                <a:srgbClr val="FFFF00"/>
              </a:solidFill>
            </a:endParaRPr>
          </a:p>
          <a:p>
            <a:endParaRPr lang="en-GB" dirty="0"/>
          </a:p>
        </p:txBody>
      </p:sp>
    </p:spTree>
    <p:extLst>
      <p:ext uri="{BB962C8B-B14F-4D97-AF65-F5344CB8AC3E}">
        <p14:creationId xmlns:p14="http://schemas.microsoft.com/office/powerpoint/2010/main" val="2135957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randombar(horizontal)">
                                      <p:cBhvr>
                                        <p:cTn id="7" dur="500"/>
                                        <p:tgtEl>
                                          <p:spTgt spid="8">
                                            <p:txEl>
                                              <p:pRg st="2" end="2"/>
                                            </p:txEl>
                                          </p:spTgt>
                                        </p:tgtEl>
                                      </p:cBhvr>
                                    </p:animEffect>
                                  </p:childTnLst>
                                </p:cTn>
                              </p:par>
                              <p:par>
                                <p:cTn id="8" presetID="42"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1000"/>
                                        <p:tgtEl>
                                          <p:spTgt spid="4">
                                            <p:txEl>
                                              <p:pRg st="0" end="0"/>
                                            </p:txEl>
                                          </p:spTgt>
                                        </p:tgtEl>
                                      </p:cBhvr>
                                    </p:animEffect>
                                    <p:anim calcmode="lin" valueType="num">
                                      <p:cBhvr>
                                        <p:cTn id="11"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1000"/>
                                        <p:tgtEl>
                                          <p:spTgt spid="4">
                                            <p:txEl>
                                              <p:pRg st="1" end="1"/>
                                            </p:txEl>
                                          </p:spTgt>
                                        </p:tgtEl>
                                      </p:cBhvr>
                                    </p:animEffect>
                                    <p:anim calcmode="lin" valueType="num">
                                      <p:cBhvr>
                                        <p:cTn id="1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4" name="TextBox 3">
            <a:extLst>
              <a:ext uri="{FF2B5EF4-FFF2-40B4-BE49-F238E27FC236}">
                <a16:creationId xmlns:a16="http://schemas.microsoft.com/office/drawing/2014/main" id="{CAF73F2E-E319-4F47-85F6-93B4EBA29E3B}"/>
              </a:ext>
            </a:extLst>
          </p:cNvPr>
          <p:cNvSpPr txBox="1"/>
          <p:nvPr/>
        </p:nvSpPr>
        <p:spPr>
          <a:xfrm>
            <a:off x="1027611" y="1254034"/>
            <a:ext cx="6514012" cy="1261884"/>
          </a:xfrm>
          <a:prstGeom prst="rect">
            <a:avLst/>
          </a:prstGeom>
          <a:noFill/>
        </p:spPr>
        <p:txBody>
          <a:bodyPr wrap="square" rtlCol="0">
            <a:spAutoFit/>
          </a:bodyPr>
          <a:lstStyle/>
          <a:p>
            <a:r>
              <a:rPr lang="en-GB" sz="2400" b="1" dirty="0"/>
              <a:t>2017 roller-coaster – behind us</a:t>
            </a:r>
          </a:p>
          <a:p>
            <a:r>
              <a:rPr lang="en-GB" sz="2400" b="1" dirty="0"/>
              <a:t>Questions for God</a:t>
            </a:r>
          </a:p>
          <a:p>
            <a:r>
              <a:rPr lang="en-GB" sz="2800" b="1" dirty="0"/>
              <a:t>Similar questions asked in 700 BC</a:t>
            </a:r>
          </a:p>
        </p:txBody>
      </p:sp>
    </p:spTree>
    <p:extLst>
      <p:ext uri="{BB962C8B-B14F-4D97-AF65-F5344CB8AC3E}">
        <p14:creationId xmlns:p14="http://schemas.microsoft.com/office/powerpoint/2010/main" val="200600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arn(inVertical)">
                                      <p:cBhvr>
                                        <p:cTn id="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4" name="TextBox 3">
            <a:extLst>
              <a:ext uri="{FF2B5EF4-FFF2-40B4-BE49-F238E27FC236}">
                <a16:creationId xmlns:a16="http://schemas.microsoft.com/office/drawing/2014/main" id="{CAF73F2E-E319-4F47-85F6-93B4EBA29E3B}"/>
              </a:ext>
            </a:extLst>
          </p:cNvPr>
          <p:cNvSpPr txBox="1"/>
          <p:nvPr/>
        </p:nvSpPr>
        <p:spPr>
          <a:xfrm>
            <a:off x="1027611" y="1254034"/>
            <a:ext cx="6514012" cy="1631216"/>
          </a:xfrm>
          <a:prstGeom prst="rect">
            <a:avLst/>
          </a:prstGeom>
          <a:noFill/>
        </p:spPr>
        <p:txBody>
          <a:bodyPr wrap="square" rtlCol="0">
            <a:spAutoFit/>
          </a:bodyPr>
          <a:lstStyle/>
          <a:p>
            <a:r>
              <a:rPr lang="en-GB" sz="2400" b="1" dirty="0"/>
              <a:t>2017 roller-coaster – behind us</a:t>
            </a:r>
          </a:p>
          <a:p>
            <a:r>
              <a:rPr lang="en-GB" sz="2400" b="1" dirty="0"/>
              <a:t>Questions for God</a:t>
            </a:r>
          </a:p>
          <a:p>
            <a:r>
              <a:rPr lang="en-GB" sz="2400" b="1" dirty="0"/>
              <a:t>Similar questions asked in 700 BC</a:t>
            </a:r>
          </a:p>
          <a:p>
            <a:r>
              <a:rPr lang="en-GB" sz="2800" b="1" dirty="0"/>
              <a:t>God’s answer for 2018</a:t>
            </a:r>
          </a:p>
        </p:txBody>
      </p:sp>
    </p:spTree>
    <p:extLst>
      <p:ext uri="{BB962C8B-B14F-4D97-AF65-F5344CB8AC3E}">
        <p14:creationId xmlns:p14="http://schemas.microsoft.com/office/powerpoint/2010/main" val="3426954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 calcmode="lin" valueType="num">
                                      <p:cBhvr additive="base">
                                        <p:cTn id="7" dur="5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4" name="TextBox 3">
            <a:extLst>
              <a:ext uri="{FF2B5EF4-FFF2-40B4-BE49-F238E27FC236}">
                <a16:creationId xmlns:a16="http://schemas.microsoft.com/office/drawing/2014/main" id="{CAF73F2E-E319-4F47-85F6-93B4EBA29E3B}"/>
              </a:ext>
            </a:extLst>
          </p:cNvPr>
          <p:cNvSpPr txBox="1"/>
          <p:nvPr/>
        </p:nvSpPr>
        <p:spPr>
          <a:xfrm>
            <a:off x="1027611" y="1254034"/>
            <a:ext cx="6514012" cy="1631216"/>
          </a:xfrm>
          <a:prstGeom prst="rect">
            <a:avLst/>
          </a:prstGeom>
          <a:noFill/>
        </p:spPr>
        <p:txBody>
          <a:bodyPr wrap="square" rtlCol="0">
            <a:spAutoFit/>
          </a:bodyPr>
          <a:lstStyle/>
          <a:p>
            <a:r>
              <a:rPr lang="en-GB" sz="2400" b="1" dirty="0"/>
              <a:t>2017 roller-coaster – behind us</a:t>
            </a:r>
          </a:p>
          <a:p>
            <a:r>
              <a:rPr lang="en-GB" sz="2400" b="1" dirty="0"/>
              <a:t>Questions for God</a:t>
            </a:r>
          </a:p>
          <a:p>
            <a:r>
              <a:rPr lang="en-GB" sz="2400" b="1" dirty="0"/>
              <a:t>Similar questions asked in 700 BC</a:t>
            </a:r>
          </a:p>
          <a:p>
            <a:r>
              <a:rPr lang="en-GB" sz="2800" b="1" dirty="0"/>
              <a:t>God’s answer for 2018</a:t>
            </a:r>
          </a:p>
        </p:txBody>
      </p:sp>
      <p:sp>
        <p:nvSpPr>
          <p:cNvPr id="5" name="TextBox 4">
            <a:extLst>
              <a:ext uri="{FF2B5EF4-FFF2-40B4-BE49-F238E27FC236}">
                <a16:creationId xmlns:a16="http://schemas.microsoft.com/office/drawing/2014/main" id="{FF416758-CFBE-4C9B-B496-2E6649088B56}"/>
              </a:ext>
            </a:extLst>
          </p:cNvPr>
          <p:cNvSpPr txBox="1"/>
          <p:nvPr/>
        </p:nvSpPr>
        <p:spPr>
          <a:xfrm>
            <a:off x="1128713" y="2895945"/>
            <a:ext cx="9934574" cy="1661993"/>
          </a:xfrm>
          <a:prstGeom prst="rect">
            <a:avLst/>
          </a:prstGeom>
          <a:noFill/>
        </p:spPr>
        <p:txBody>
          <a:bodyPr wrap="square" rtlCol="0">
            <a:spAutoFit/>
          </a:bodyPr>
          <a:lstStyle/>
          <a:p>
            <a:pPr algn="ctr"/>
            <a:r>
              <a:rPr lang="en-GB" sz="2800" b="1" i="1" dirty="0">
                <a:ln>
                  <a:solidFill>
                    <a:srgbClr val="FF0000"/>
                  </a:solidFill>
                </a:ln>
                <a:solidFill>
                  <a:srgbClr val="FFFF00"/>
                </a:solidFill>
              </a:rPr>
              <a:t>“He has showed you O man, what is good. And what does the Lord require of you? To act justly and to love mercy and to walk humbly with your God.”</a:t>
            </a:r>
            <a:r>
              <a:rPr lang="en-GB" sz="2800" b="1" dirty="0">
                <a:solidFill>
                  <a:srgbClr val="FFFF00"/>
                </a:solidFill>
              </a:rPr>
              <a:t> </a:t>
            </a:r>
          </a:p>
          <a:p>
            <a:endParaRPr lang="en-GB" dirty="0"/>
          </a:p>
        </p:txBody>
      </p:sp>
    </p:spTree>
    <p:extLst>
      <p:ext uri="{BB962C8B-B14F-4D97-AF65-F5344CB8AC3E}">
        <p14:creationId xmlns:p14="http://schemas.microsoft.com/office/powerpoint/2010/main" val="1638048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584775"/>
          </a:xfrm>
          <a:prstGeom prst="rect">
            <a:avLst/>
          </a:prstGeom>
          <a:noFill/>
        </p:spPr>
        <p:txBody>
          <a:bodyPr wrap="square" rtlCol="0">
            <a:spAutoFit/>
          </a:bodyPr>
          <a:lstStyle/>
          <a:p>
            <a:r>
              <a:rPr lang="en-GB" sz="3200" b="1" dirty="0"/>
              <a:t>1. Be upstanding in court</a:t>
            </a:r>
          </a:p>
        </p:txBody>
      </p:sp>
    </p:spTree>
    <p:extLst>
      <p:ext uri="{BB962C8B-B14F-4D97-AF65-F5344CB8AC3E}">
        <p14:creationId xmlns:p14="http://schemas.microsoft.com/office/powerpoint/2010/main" val="1324740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584775"/>
          </a:xfrm>
          <a:prstGeom prst="rect">
            <a:avLst/>
          </a:prstGeom>
          <a:noFill/>
        </p:spPr>
        <p:txBody>
          <a:bodyPr wrap="square" rtlCol="0">
            <a:spAutoFit/>
          </a:bodyPr>
          <a:lstStyle/>
          <a:p>
            <a:r>
              <a:rPr lang="en-GB" sz="3200" b="1" dirty="0"/>
              <a:t>1. Be upstanding in court</a:t>
            </a:r>
          </a:p>
        </p:txBody>
      </p:sp>
      <p:sp>
        <p:nvSpPr>
          <p:cNvPr id="4" name="TextBox 3">
            <a:extLst>
              <a:ext uri="{FF2B5EF4-FFF2-40B4-BE49-F238E27FC236}">
                <a16:creationId xmlns:a16="http://schemas.microsoft.com/office/drawing/2014/main" id="{39E13B49-AB45-4A35-BECD-B234EEAF71B6}"/>
              </a:ext>
            </a:extLst>
          </p:cNvPr>
          <p:cNvSpPr txBox="1"/>
          <p:nvPr/>
        </p:nvSpPr>
        <p:spPr>
          <a:xfrm>
            <a:off x="914400" y="2653771"/>
            <a:ext cx="5181600" cy="523220"/>
          </a:xfrm>
          <a:prstGeom prst="rect">
            <a:avLst/>
          </a:prstGeom>
          <a:noFill/>
        </p:spPr>
        <p:txBody>
          <a:bodyPr wrap="square" rtlCol="0">
            <a:spAutoFit/>
          </a:bodyPr>
          <a:lstStyle/>
          <a:p>
            <a:pPr marL="285750" indent="-285750">
              <a:buFont typeface="Arial" panose="020B0604020202020204" pitchFamily="34" charset="0"/>
              <a:buChar char="•"/>
            </a:pPr>
            <a:r>
              <a:rPr lang="en-GB" sz="2800" b="1" dirty="0">
                <a:solidFill>
                  <a:srgbClr val="FFFF00"/>
                </a:solidFill>
              </a:rPr>
              <a:t>Objectivity and fairness</a:t>
            </a:r>
          </a:p>
        </p:txBody>
      </p:sp>
    </p:spTree>
    <p:extLst>
      <p:ext uri="{BB962C8B-B14F-4D97-AF65-F5344CB8AC3E}">
        <p14:creationId xmlns:p14="http://schemas.microsoft.com/office/powerpoint/2010/main" val="2730056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070D4-B07A-49A7-8224-E64AA48AB0E3}"/>
              </a:ext>
            </a:extLst>
          </p:cNvPr>
          <p:cNvSpPr>
            <a:spLocks noGrp="1"/>
          </p:cNvSpPr>
          <p:nvPr>
            <p:ph type="ctrTitle"/>
          </p:nvPr>
        </p:nvSpPr>
        <p:spPr>
          <a:xfrm>
            <a:off x="7924799" y="539931"/>
            <a:ext cx="3923211" cy="531223"/>
          </a:xfrm>
        </p:spPr>
        <p:txBody>
          <a:bodyPr anchor="t">
            <a:normAutofit/>
          </a:bodyPr>
          <a:lstStyle/>
          <a:p>
            <a:r>
              <a:rPr lang="en-GB" sz="3200" b="1" cap="none" dirty="0">
                <a:solidFill>
                  <a:srgbClr val="FFFF00"/>
                </a:solidFill>
              </a:rPr>
              <a:t>What God requires</a:t>
            </a:r>
          </a:p>
        </p:txBody>
      </p:sp>
      <p:sp>
        <p:nvSpPr>
          <p:cNvPr id="3" name="Subtitle 2">
            <a:extLst>
              <a:ext uri="{FF2B5EF4-FFF2-40B4-BE49-F238E27FC236}">
                <a16:creationId xmlns:a16="http://schemas.microsoft.com/office/drawing/2014/main" id="{5F0167F5-3A40-4C34-A960-B7A9A303681C}"/>
              </a:ext>
            </a:extLst>
          </p:cNvPr>
          <p:cNvSpPr>
            <a:spLocks noGrp="1"/>
          </p:cNvSpPr>
          <p:nvPr>
            <p:ph type="subTitle" idx="1"/>
          </p:nvPr>
        </p:nvSpPr>
        <p:spPr>
          <a:xfrm>
            <a:off x="2399210" y="1080589"/>
            <a:ext cx="9448800" cy="685800"/>
          </a:xfrm>
        </p:spPr>
        <p:txBody>
          <a:bodyPr>
            <a:normAutofit/>
          </a:bodyPr>
          <a:lstStyle/>
          <a:p>
            <a:pPr algn="r"/>
            <a:r>
              <a:rPr lang="en-GB" sz="2400" b="1" dirty="0">
                <a:solidFill>
                  <a:srgbClr val="FFFF00"/>
                </a:solidFill>
              </a:rPr>
              <a:t>Micah 6:8</a:t>
            </a:r>
          </a:p>
        </p:txBody>
      </p:sp>
      <p:sp>
        <p:nvSpPr>
          <p:cNvPr id="5" name="TextBox 4">
            <a:extLst>
              <a:ext uri="{FF2B5EF4-FFF2-40B4-BE49-F238E27FC236}">
                <a16:creationId xmlns:a16="http://schemas.microsoft.com/office/drawing/2014/main" id="{FF416758-CFBE-4C9B-B496-2E6649088B56}"/>
              </a:ext>
            </a:extLst>
          </p:cNvPr>
          <p:cNvSpPr txBox="1"/>
          <p:nvPr/>
        </p:nvSpPr>
        <p:spPr>
          <a:xfrm>
            <a:off x="343991" y="539931"/>
            <a:ext cx="7199810" cy="1015663"/>
          </a:xfrm>
          <a:prstGeom prst="rect">
            <a:avLst/>
          </a:prstGeom>
          <a:noFill/>
        </p:spPr>
        <p:txBody>
          <a:bodyPr wrap="square" rtlCol="0">
            <a:spAutoFit/>
          </a:bodyPr>
          <a:lstStyle/>
          <a:p>
            <a:pPr algn="ctr"/>
            <a:r>
              <a:rPr lang="en-GB" sz="2000" b="1" i="1" dirty="0">
                <a:ln>
                  <a:solidFill>
                    <a:srgbClr val="FF0000"/>
                  </a:solidFill>
                </a:ln>
                <a:solidFill>
                  <a:srgbClr val="FFFF00"/>
                </a:solidFill>
              </a:rPr>
              <a:t>“He has showed you O man, what is good. And what does the Lord require of you? To act justly and to love mercy and to walk humbly with your God.”</a:t>
            </a:r>
            <a:r>
              <a:rPr lang="en-GB" sz="2000" b="1" dirty="0">
                <a:solidFill>
                  <a:srgbClr val="FFFF00"/>
                </a:solidFill>
              </a:rPr>
              <a:t> </a:t>
            </a:r>
            <a:endParaRPr lang="en-GB" dirty="0"/>
          </a:p>
        </p:txBody>
      </p:sp>
      <p:sp>
        <p:nvSpPr>
          <p:cNvPr id="6" name="TextBox 5">
            <a:extLst>
              <a:ext uri="{FF2B5EF4-FFF2-40B4-BE49-F238E27FC236}">
                <a16:creationId xmlns:a16="http://schemas.microsoft.com/office/drawing/2014/main" id="{F669E51C-B860-4C61-AED4-BD917CC6F5C5}"/>
              </a:ext>
            </a:extLst>
          </p:cNvPr>
          <p:cNvSpPr txBox="1"/>
          <p:nvPr/>
        </p:nvSpPr>
        <p:spPr>
          <a:xfrm>
            <a:off x="343990" y="1943100"/>
            <a:ext cx="7952285" cy="584775"/>
          </a:xfrm>
          <a:prstGeom prst="rect">
            <a:avLst/>
          </a:prstGeom>
          <a:noFill/>
        </p:spPr>
        <p:txBody>
          <a:bodyPr wrap="square" rtlCol="0">
            <a:spAutoFit/>
          </a:bodyPr>
          <a:lstStyle/>
          <a:p>
            <a:r>
              <a:rPr lang="en-GB" sz="3200" b="1" dirty="0"/>
              <a:t>1. Be upstanding in court</a:t>
            </a:r>
          </a:p>
        </p:txBody>
      </p:sp>
      <p:sp>
        <p:nvSpPr>
          <p:cNvPr id="4" name="TextBox 3">
            <a:extLst>
              <a:ext uri="{FF2B5EF4-FFF2-40B4-BE49-F238E27FC236}">
                <a16:creationId xmlns:a16="http://schemas.microsoft.com/office/drawing/2014/main" id="{39E13B49-AB45-4A35-BECD-B234EEAF71B6}"/>
              </a:ext>
            </a:extLst>
          </p:cNvPr>
          <p:cNvSpPr txBox="1"/>
          <p:nvPr/>
        </p:nvSpPr>
        <p:spPr>
          <a:xfrm>
            <a:off x="914400" y="2667000"/>
            <a:ext cx="5181600" cy="892552"/>
          </a:xfrm>
          <a:prstGeom prst="rect">
            <a:avLst/>
          </a:prstGeom>
          <a:noFill/>
        </p:spPr>
        <p:txBody>
          <a:bodyPr wrap="square" rtlCol="0">
            <a:spAutoFit/>
          </a:bodyPr>
          <a:lstStyle/>
          <a:p>
            <a:pPr marL="285750" indent="-285750">
              <a:buFont typeface="Arial" panose="020B0604020202020204" pitchFamily="34" charset="0"/>
              <a:buChar char="•"/>
            </a:pPr>
            <a:r>
              <a:rPr lang="en-GB" sz="2400" b="1" dirty="0">
                <a:solidFill>
                  <a:srgbClr val="FFFF00"/>
                </a:solidFill>
              </a:rPr>
              <a:t>Objectivity and fairness</a:t>
            </a:r>
          </a:p>
          <a:p>
            <a:pPr marL="285750" indent="-285750">
              <a:buFont typeface="Arial" panose="020B0604020202020204" pitchFamily="34" charset="0"/>
              <a:buChar char="•"/>
            </a:pPr>
            <a:r>
              <a:rPr lang="en-GB" sz="2800" b="1" dirty="0">
                <a:solidFill>
                  <a:srgbClr val="FFFF00"/>
                </a:solidFill>
              </a:rPr>
              <a:t>Plead your cause</a:t>
            </a:r>
          </a:p>
        </p:txBody>
      </p:sp>
    </p:spTree>
    <p:extLst>
      <p:ext uri="{BB962C8B-B14F-4D97-AF65-F5344CB8AC3E}">
        <p14:creationId xmlns:p14="http://schemas.microsoft.com/office/powerpoint/2010/main" val="3654858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Vapor Trail</Template>
  <TotalTime>1478</TotalTime>
  <Words>2435</Words>
  <Application>Microsoft Office PowerPoint</Application>
  <PresentationFormat>Widescreen</PresentationFormat>
  <Paragraphs>297</Paragraphs>
  <Slides>38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38</vt:i4>
      </vt:variant>
    </vt:vector>
  </HeadingPairs>
  <TitlesOfParts>
    <vt:vector size="41" baseType="lpstr">
      <vt:lpstr>Arial</vt:lpstr>
      <vt:lpstr>Century Gothic</vt:lpstr>
      <vt:lpstr>Vapor Trail</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lpstr>What God requires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God requires</dc:title>
  <dc:creator>Colin Howells</dc:creator>
  <cp:lastModifiedBy>Colin Howells</cp:lastModifiedBy>
  <cp:revision>37</cp:revision>
  <dcterms:created xsi:type="dcterms:W3CDTF">2017-12-10T15:24:12Z</dcterms:created>
  <dcterms:modified xsi:type="dcterms:W3CDTF">2018-01-07T09:12:34Z</dcterms:modified>
</cp:coreProperties>
</file>